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4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texte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vertical et texte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e de titr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de sectio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ux contenu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 avec légende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vec légende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543950" y="382012"/>
            <a:ext cx="11343249" cy="6494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Baccalauréat : comment se passe le Grand oral 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0" i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 grand oral fait partie des </a:t>
            </a:r>
            <a:r>
              <a:rPr lang="fr-FR" sz="2800" b="1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épreuves finales</a:t>
            </a:r>
            <a:r>
              <a:rPr lang="fr-FR" sz="2800" b="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et est </a:t>
            </a:r>
            <a:r>
              <a:rPr lang="fr-FR" sz="2800" b="1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liée aux deux spécialités</a:t>
            </a:r>
            <a:r>
              <a:rPr lang="fr-FR" sz="2800" b="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que vous suivez en Terminale.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800" b="0" i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Objectif</a:t>
            </a:r>
            <a:r>
              <a:rPr lang="fr-F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: Définir deux questions adossées sur les deux enseignements de spécialité et apporter une réponse argumentée à ces deux questions.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800" b="0" i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i="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Durée</a:t>
            </a:r>
            <a:r>
              <a:rPr lang="fr-FR" sz="2800" b="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: </a:t>
            </a:r>
            <a:r>
              <a:rPr lang="fr-FR" sz="2800" b="1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40 min</a:t>
            </a:r>
            <a:r>
              <a:rPr lang="fr-FR" sz="2800" b="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: </a:t>
            </a:r>
            <a:endParaRPr/>
          </a:p>
          <a:p>
            <a:pPr marL="342900" marR="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-"/>
            </a:pPr>
            <a:r>
              <a:rPr lang="fr-FR" sz="2800" b="1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 min</a:t>
            </a:r>
            <a:r>
              <a:rPr lang="fr-FR" sz="2800" b="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de préparation</a:t>
            </a:r>
            <a:endParaRPr/>
          </a:p>
          <a:p>
            <a:pPr marL="342900" marR="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-"/>
            </a:pPr>
            <a:r>
              <a:rPr lang="fr-FR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fr-FR" sz="2800" b="1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 min </a:t>
            </a:r>
            <a:r>
              <a:rPr lang="fr-FR" sz="2800" b="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présentation :</a:t>
            </a:r>
            <a:endParaRPr/>
          </a:p>
          <a:p>
            <a:pPr marL="342900" marR="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-"/>
            </a:pPr>
            <a:r>
              <a:rPr lang="fr-FR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 min </a:t>
            </a:r>
            <a:r>
              <a:rPr lang="fr-F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</a:t>
            </a:r>
            <a:r>
              <a:rPr lang="fr-FR" sz="2800" b="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'échange avec le jury. 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800" b="0" i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Notation</a:t>
            </a:r>
            <a:r>
              <a:rPr lang="fr-F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: Note s</a:t>
            </a:r>
            <a:r>
              <a:rPr lang="fr-FR" sz="2800" b="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ur 20, </a:t>
            </a:r>
            <a:r>
              <a:rPr lang="fr-FR" sz="2800" b="1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coefficient 10</a:t>
            </a:r>
            <a:r>
              <a:rPr lang="fr-FR" sz="2800" b="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/>
          <p:nvPr/>
        </p:nvSpPr>
        <p:spPr>
          <a:xfrm>
            <a:off x="543950" y="382012"/>
            <a:ext cx="11343249" cy="38472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0" i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u="sng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Critères  d’évaluation : 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800" b="1" u="sng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 </a:t>
            </a:r>
            <a:r>
              <a:rPr lang="fr-FR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Qualité</a:t>
            </a:r>
            <a:r>
              <a:rPr lang="fr-F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la prestation orale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  </a:t>
            </a:r>
            <a:r>
              <a:rPr lang="fr-FR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Qualité</a:t>
            </a:r>
            <a:r>
              <a:rPr lang="fr-F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des connaissances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_  Qualité de l’interaction avec le jury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_  Qualité de l’argumentation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Voir Grille d’évaluation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5"/>
          <p:cNvSpPr/>
          <p:nvPr/>
        </p:nvSpPr>
        <p:spPr>
          <a:xfrm>
            <a:off x="0" y="199191"/>
            <a:ext cx="11479237" cy="61863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1" i="0" u="sng">
              <a:solidFill>
                <a:srgbClr val="16409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200" b="1" u="sng">
                <a:solidFill>
                  <a:srgbClr val="164092"/>
                </a:solidFill>
                <a:latin typeface="Calibri"/>
                <a:ea typeface="Calibri"/>
                <a:cs typeface="Calibri"/>
                <a:sym typeface="Calibri"/>
              </a:rPr>
              <a:t>Etape 1 : </a:t>
            </a:r>
            <a:r>
              <a:rPr lang="fr-FR" sz="3200" b="1" i="0" u="sng">
                <a:solidFill>
                  <a:srgbClr val="164092"/>
                </a:solidFill>
                <a:latin typeface="Calibri"/>
                <a:ea typeface="Calibri"/>
                <a:cs typeface="Calibri"/>
                <a:sym typeface="Calibri"/>
              </a:rPr>
              <a:t>Présentation de vos questions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1" i="0">
              <a:solidFill>
                <a:srgbClr val="16409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 jour de l’épreuve, le jury vous invite à entrer dans la salle d’examen.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Vous lui présentez votre pièce d’identité et votre convocation.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Vous lui  remettez , sur une feuille signée par vos professeurs de spécialité, l’énoncé des deux questions. 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 jury en choisit une. 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Puis, vous disposez de 20 mn pour préparer votre exposé, dans une autre salle .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6"/>
          <p:cNvSpPr/>
          <p:nvPr/>
        </p:nvSpPr>
        <p:spPr>
          <a:xfrm>
            <a:off x="356381" y="0"/>
            <a:ext cx="11479237" cy="66171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1" i="0" u="sng">
              <a:solidFill>
                <a:srgbClr val="16409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200" b="1" u="sng">
                <a:solidFill>
                  <a:srgbClr val="164092"/>
                </a:solidFill>
                <a:latin typeface="Calibri"/>
                <a:ea typeface="Calibri"/>
                <a:cs typeface="Calibri"/>
                <a:sym typeface="Calibri"/>
              </a:rPr>
              <a:t>Etape 2 : </a:t>
            </a:r>
            <a:r>
              <a:rPr lang="fr-FR" sz="3200" b="1" i="0" u="sng">
                <a:solidFill>
                  <a:srgbClr val="164092"/>
                </a:solidFill>
                <a:latin typeface="Calibri"/>
                <a:ea typeface="Calibri"/>
                <a:cs typeface="Calibri"/>
                <a:sym typeface="Calibri"/>
              </a:rPr>
              <a:t>Préparation (20 mn)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1" i="0">
              <a:solidFill>
                <a:srgbClr val="16409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Vous pouvez préparer la structuration de votre argumentation, organiser votre propos. 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Vous pouvez préparer un support sur du papier.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Ce support est une aide pour votre prise de parole ; il n’est pas donné à lire au jury ; il ne peut pas être conservé, ni évalué par le jury.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Il s’agit de notes, d’un plan d’exposé, de mots-clefs ou d’idées directrices. 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Ces notes peuvent aussi servir de document d’appui à l’argumentation (schéma, courbe, diagramme, tableau, formule mathématique…).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7"/>
          <p:cNvSpPr/>
          <p:nvPr/>
        </p:nvSpPr>
        <p:spPr>
          <a:xfrm>
            <a:off x="356381" y="151065"/>
            <a:ext cx="11479237" cy="59093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1" i="0" u="sng">
              <a:solidFill>
                <a:srgbClr val="16409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200" b="1" u="sng">
                <a:solidFill>
                  <a:srgbClr val="164092"/>
                </a:solidFill>
                <a:latin typeface="Calibri"/>
                <a:ea typeface="Calibri"/>
                <a:cs typeface="Calibri"/>
                <a:sym typeface="Calibri"/>
              </a:rPr>
              <a:t>Etape 3 : </a:t>
            </a:r>
            <a:r>
              <a:rPr lang="fr-FR" sz="3200" b="1" i="0" u="sng">
                <a:solidFill>
                  <a:srgbClr val="164092"/>
                </a:solidFill>
                <a:latin typeface="Calibri"/>
                <a:ea typeface="Calibri"/>
                <a:cs typeface="Calibri"/>
                <a:sym typeface="Calibri"/>
              </a:rPr>
              <a:t>Exposé sur la question choisie par le jury (10 mn)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1" i="0">
              <a:solidFill>
                <a:srgbClr val="16409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Vous</a:t>
            </a:r>
            <a:r>
              <a:rPr lang="fr-FR" sz="3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exposez les </a:t>
            </a:r>
            <a:r>
              <a:rPr lang="fr-FR" sz="3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motivations</a:t>
            </a:r>
            <a:r>
              <a:rPr lang="fr-F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qui vous ont conduit à choisir cette question puis vous présentez la </a:t>
            </a:r>
            <a:r>
              <a:rPr lang="fr-FR" sz="3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réponse</a:t>
            </a:r>
            <a:r>
              <a:rPr lang="fr-F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que vous avez élaborée.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Vous pouvez vous appuyer sur un support élaboré pendant votre préparation. 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Vous pouvez le montrer au jury à tout moment, à votre initiative ou en réponse à une question du jury. 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200"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2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 la question porte sur la spécialité LLCER, la présentation peut, </a:t>
            </a:r>
            <a:r>
              <a:rPr lang="fr-FR" sz="3200" b="1" i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 partie</a:t>
            </a:r>
            <a:r>
              <a:rPr lang="fr-FR" sz="32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être réalisée dans la langue vivante concernée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8"/>
          <p:cNvSpPr/>
          <p:nvPr/>
        </p:nvSpPr>
        <p:spPr>
          <a:xfrm>
            <a:off x="356381" y="263360"/>
            <a:ext cx="11479237" cy="64633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200" b="1" u="sng">
                <a:solidFill>
                  <a:srgbClr val="164092"/>
                </a:solidFill>
                <a:latin typeface="Calibri"/>
                <a:ea typeface="Calibri"/>
                <a:cs typeface="Calibri"/>
                <a:sym typeface="Calibri"/>
              </a:rPr>
              <a:t>Etape 4 : </a:t>
            </a:r>
            <a:r>
              <a:rPr lang="fr-FR" sz="3200" b="1" i="0" u="sng">
                <a:solidFill>
                  <a:srgbClr val="164092"/>
                </a:solidFill>
                <a:latin typeface="Calibri"/>
                <a:ea typeface="Calibri"/>
                <a:cs typeface="Calibri"/>
                <a:sym typeface="Calibri"/>
              </a:rPr>
              <a:t>Echange avec le jury (10 mn)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800" b="1" i="0">
              <a:solidFill>
                <a:srgbClr val="16409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 jury vous amène à préciser et approfondir votre pensée. C’est une opportunité à saisir, pour apporter des compléments à votre propos, et montrer votre capacité à </a:t>
            </a:r>
            <a:r>
              <a:rPr lang="fr-FR" sz="3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écouter</a:t>
            </a:r>
            <a:r>
              <a:rPr lang="fr-FR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fr-FR" sz="3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dialoguer</a:t>
            </a:r>
            <a:r>
              <a:rPr lang="fr-FR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fr-FR" sz="3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expliciter</a:t>
            </a:r>
            <a:r>
              <a:rPr lang="fr-FR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et </a:t>
            </a:r>
            <a:r>
              <a:rPr lang="fr-FR" sz="3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argumenter</a:t>
            </a:r>
            <a:r>
              <a:rPr lang="fr-FR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Vous pouvez vous appuyer sur un support élaboré pendant votre préparation. 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 la salle d’examen dispose d’un tableau, vous pouvez l’utiliser.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Vous pouvez être interrogé sur les points de programme de vos enseignements de spécialité liés à la question choisie par le jury. </a:t>
            </a:r>
            <a:endParaRPr sz="2800"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 la question porte sur la spécialité LLCER, cet échange peut, </a:t>
            </a:r>
            <a:r>
              <a:rPr lang="fr-FR" sz="2800" b="1" i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 partie</a:t>
            </a:r>
            <a:r>
              <a:rPr lang="fr-FR" sz="28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être réalisé dans la langue vivante concernée. L</a:t>
            </a:r>
            <a:r>
              <a:rPr lang="fr-F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 jury peut intervenir en langue étrangère en cohérence avec votre présentation. </a:t>
            </a:r>
            <a:endParaRPr sz="2800"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9"/>
          <p:cNvSpPr/>
          <p:nvPr/>
        </p:nvSpPr>
        <p:spPr>
          <a:xfrm>
            <a:off x="356381" y="263360"/>
            <a:ext cx="11479237" cy="60324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200" b="1" u="sng">
                <a:solidFill>
                  <a:srgbClr val="164092"/>
                </a:solidFill>
                <a:latin typeface="Calibri"/>
                <a:ea typeface="Calibri"/>
                <a:cs typeface="Calibri"/>
                <a:sym typeface="Calibri"/>
              </a:rPr>
              <a:t>Le </a:t>
            </a:r>
            <a:r>
              <a:rPr lang="fr-FR" sz="3200" b="1" i="0" u="sng">
                <a:solidFill>
                  <a:srgbClr val="164092"/>
                </a:solidFill>
                <a:latin typeface="Calibri"/>
                <a:ea typeface="Calibri"/>
                <a:cs typeface="Calibri"/>
                <a:sym typeface="Calibri"/>
              </a:rPr>
              <a:t>jury</a:t>
            </a:r>
            <a:endParaRPr sz="800" b="1" i="0">
              <a:solidFill>
                <a:srgbClr val="16409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 est composé de 2 examinateurs.</a:t>
            </a:r>
            <a:r>
              <a:rPr lang="fr-F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L’un est nécessairement enseignant d’une des spécialités auxquelles s’adosse la question qui a été retenue par le jury.</a:t>
            </a:r>
            <a:br>
              <a:rPr lang="fr-F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r-F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L’autre examinateur peut être un professeur de toute discipline, y compris un professeur documentaliste.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Les examinateurs ne peuvent pas être vos enseignants.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Vous ne serez pas informé de la composition du jury.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Votre propos doit donc être construit pour s’adresser à la fois à un </a:t>
            </a:r>
            <a:r>
              <a:rPr lang="fr-FR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spécialiste</a:t>
            </a:r>
            <a:r>
              <a:rPr lang="fr-F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du sujet traité et, potentiellement, à un interlocuteur </a:t>
            </a:r>
            <a:r>
              <a:rPr lang="fr-FR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non spécialiste </a:t>
            </a:r>
            <a:r>
              <a:rPr lang="fr-F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la question. 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qualité de la présentation réside notamment dans cette capacité à reformuler les passages un peu techniques, à expliciter et expliquer simplement votre pensée, si nécessaire.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432</Words>
  <Application>Microsoft Office PowerPoint</Application>
  <PresentationFormat>Grand écran</PresentationFormat>
  <Paragraphs>68</Paragraphs>
  <Slides>7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Comic Sans MS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prof</dc:creator>
  <cp:lastModifiedBy>prof</cp:lastModifiedBy>
  <cp:revision>1</cp:revision>
  <dcterms:modified xsi:type="dcterms:W3CDTF">2024-03-11T08:53:47Z</dcterms:modified>
</cp:coreProperties>
</file>