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5143500"/>
  <p:notesSz cx="6858000" cy="9144000"/>
  <p:embeddedFontLst>
    <p:embeddedFont>
      <p:font typeface="Cambria" panose="02040503050406030204" pitchFamily="18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mfortaa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sIJG+VRRVnLt5xYGWjV1UarkF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1710" y="11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fr-FR"/>
              <a:t>Curiosité, intérêt pour l’environnement économique et social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fr-FR"/>
              <a:t>C’est une approche pluridisciplinaire : économie, sociale, politique (économiste, sociologue, politiste) …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fr-FR"/>
              <a:t>Compétence transversales aux différentes disciplines scolaires : rédaction, analyse de doc, argumentation …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fr-FR"/>
              <a:t>Approche dans le domaine des sciences sociales, approche qui est scientifique …</a:t>
            </a:r>
            <a:endParaRPr/>
          </a:p>
        </p:txBody>
      </p:sp>
      <p:sp>
        <p:nvSpPr>
          <p:cNvPr id="32" name="Google Shape;3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" name="Google Shape;5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" name="Google Shape;7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641" y="195487"/>
            <a:ext cx="432047" cy="432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975" y="265706"/>
            <a:ext cx="697345" cy="358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erge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 txBox="1">
            <a:spLocks noGrp="1"/>
          </p:cNvSpPr>
          <p:nvPr>
            <p:ph type="sldNum" idx="12"/>
          </p:nvPr>
        </p:nvSpPr>
        <p:spPr>
          <a:xfrm>
            <a:off x="4914900" y="4683919"/>
            <a:ext cx="16002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>
            <a:spLocks noGrp="1"/>
          </p:cNvSpPr>
          <p:nvPr>
            <p:ph type="body" idx="1"/>
          </p:nvPr>
        </p:nvSpPr>
        <p:spPr>
          <a:xfrm>
            <a:off x="1124744" y="1407919"/>
            <a:ext cx="5387533" cy="27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147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3E7E"/>
              </a:buClr>
              <a:buSzPts val="1620"/>
              <a:buFont typeface="Arial"/>
              <a:buChar char="•"/>
              <a:defRPr sz="1200" b="0" i="0" u="none" strike="noStrike" cap="none">
                <a:solidFill>
                  <a:srgbClr val="003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3E7E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003E7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3E7E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3E7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3E7E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003E7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3E7E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003E7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342900" y="4683919"/>
            <a:ext cx="16002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cap="none">
                <a:solidFill>
                  <a:srgbClr val="003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2343150" y="4683919"/>
            <a:ext cx="21717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3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0" name="Google Shape;2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1" y="19024"/>
            <a:ext cx="1261768" cy="126176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0"/>
          <p:cNvSpPr txBox="1">
            <a:spLocks noGrp="1"/>
          </p:cNvSpPr>
          <p:nvPr>
            <p:ph type="title"/>
          </p:nvPr>
        </p:nvSpPr>
        <p:spPr>
          <a:xfrm>
            <a:off x="1340768" y="553968"/>
            <a:ext cx="5171509" cy="457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3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2996954" y="1407919"/>
            <a:ext cx="3515323" cy="27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147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3E7E"/>
              </a:buClr>
              <a:buSzPts val="1620"/>
              <a:buFont typeface="Arial"/>
              <a:buChar char="•"/>
              <a:defRPr sz="1200" b="0" i="0" u="none" strike="noStrike" cap="none">
                <a:solidFill>
                  <a:srgbClr val="003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3E7E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003E7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3E7E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3E7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3E7E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003E7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3E7E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003E7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11"/>
          <p:cNvSpPr>
            <a:spLocks noGrp="1"/>
          </p:cNvSpPr>
          <p:nvPr>
            <p:ph type="pic" idx="2"/>
          </p:nvPr>
        </p:nvSpPr>
        <p:spPr>
          <a:xfrm>
            <a:off x="342900" y="1635126"/>
            <a:ext cx="2330016" cy="2160761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11"/>
          <p:cNvSpPr txBox="1">
            <a:spLocks noGrp="1"/>
          </p:cNvSpPr>
          <p:nvPr>
            <p:ph type="dt" idx="10"/>
          </p:nvPr>
        </p:nvSpPr>
        <p:spPr>
          <a:xfrm>
            <a:off x="342900" y="4683919"/>
            <a:ext cx="16002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cap="none">
                <a:solidFill>
                  <a:srgbClr val="003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ftr" idx="11"/>
          </p:nvPr>
        </p:nvSpPr>
        <p:spPr>
          <a:xfrm>
            <a:off x="2343150" y="4683919"/>
            <a:ext cx="21717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3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" name="Google Shape;2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1" y="19024"/>
            <a:ext cx="543239" cy="54323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1392973" y="603207"/>
            <a:ext cx="5119304" cy="472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3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4914900" y="4683919"/>
            <a:ext cx="16002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 txBox="1"/>
          <p:nvPr/>
        </p:nvSpPr>
        <p:spPr>
          <a:xfrm>
            <a:off x="1621550" y="176825"/>
            <a:ext cx="4940400" cy="5298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SPECIALITE SES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en 1</a:t>
            </a:r>
            <a:r>
              <a:rPr lang="fr-FR" sz="1800" b="1" i="0" u="none" strike="noStrike" cap="none" baseline="30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ère</a:t>
            </a:r>
            <a:r>
              <a:rPr lang="fr-FR" sz="1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et Terminale</a:t>
            </a:r>
            <a:endParaRPr sz="1400" b="0" i="0" u="none" strike="noStrike" cap="non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" name="Google Shape;35;p1"/>
          <p:cNvSpPr txBox="1"/>
          <p:nvPr/>
        </p:nvSpPr>
        <p:spPr>
          <a:xfrm>
            <a:off x="1165250" y="874025"/>
            <a:ext cx="10377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B539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36;p1"/>
          <p:cNvSpPr txBox="1"/>
          <p:nvPr/>
        </p:nvSpPr>
        <p:spPr>
          <a:xfrm>
            <a:off x="1621550" y="153964"/>
            <a:ext cx="4940400" cy="615655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SPECIALITE SES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en 1</a:t>
            </a:r>
            <a:r>
              <a:rPr lang="fr-FR" sz="1800" b="1" i="0" u="none" strike="noStrike" cap="none" baseline="30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ère</a:t>
            </a:r>
            <a:r>
              <a:rPr lang="fr-FR" sz="1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et Terminale</a:t>
            </a:r>
            <a:endParaRPr sz="1400" b="0" i="0" u="none" strike="noStrike" cap="non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7" name="Google Shape;3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100" y="104700"/>
            <a:ext cx="833150" cy="756236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"/>
          <p:cNvSpPr txBox="1"/>
          <p:nvPr/>
        </p:nvSpPr>
        <p:spPr>
          <a:xfrm>
            <a:off x="685800" y="1107525"/>
            <a:ext cx="349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0B5394"/>
                </a:solidFill>
              </a:rPr>
              <a:t>La spécialité SES est destinée à tous les élèves 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39" name="Google Shape;39;p1"/>
          <p:cNvSpPr txBox="1"/>
          <p:nvPr/>
        </p:nvSpPr>
        <p:spPr>
          <a:xfrm>
            <a:off x="713850" y="2247325"/>
            <a:ext cx="5430300" cy="2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</a:pPr>
            <a:r>
              <a:rPr lang="fr-FR" sz="1200">
                <a:solidFill>
                  <a:srgbClr val="0B5394"/>
                </a:solidFill>
              </a:rPr>
              <a:t>Elle permet, grâce à une </a:t>
            </a:r>
            <a:r>
              <a:rPr lang="fr-FR" sz="1200" b="1">
                <a:solidFill>
                  <a:srgbClr val="0B5394"/>
                </a:solidFill>
              </a:rPr>
              <a:t>approche pluridisciplinaire</a:t>
            </a:r>
            <a:r>
              <a:rPr lang="fr-FR" sz="1200">
                <a:solidFill>
                  <a:srgbClr val="0B5394"/>
                </a:solidFill>
              </a:rPr>
              <a:t>, de mieux comprendre le monde actuel.</a:t>
            </a:r>
            <a:endParaRPr>
              <a:solidFill>
                <a:schemeClr val="accent4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B5394"/>
              </a:solidFill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</a:pPr>
            <a:r>
              <a:rPr lang="fr-FR" sz="1200">
                <a:solidFill>
                  <a:srgbClr val="0B5394"/>
                </a:solidFill>
              </a:rPr>
              <a:t>Elle permet de </a:t>
            </a:r>
            <a:r>
              <a:rPr lang="fr-FR" sz="1200" b="1">
                <a:solidFill>
                  <a:srgbClr val="0B5394"/>
                </a:solidFill>
              </a:rPr>
              <a:t>développer des compétences</a:t>
            </a:r>
            <a:r>
              <a:rPr lang="fr-FR" sz="1200">
                <a:solidFill>
                  <a:srgbClr val="0B5394"/>
                </a:solidFill>
              </a:rPr>
              <a:t> comme l’analyse de documents, l’argumentation, la rédaction, etc.</a:t>
            </a:r>
            <a:endParaRPr>
              <a:solidFill>
                <a:schemeClr val="accent4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B5394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B5394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rgbClr val="0B5394"/>
                </a:solidFill>
              </a:rPr>
              <a:t>Discipline majeure au sein des sciences humaines </a:t>
            </a:r>
            <a:r>
              <a:rPr lang="fr-FR" sz="1200">
                <a:solidFill>
                  <a:srgbClr val="0B5394"/>
                </a:solidFill>
              </a:rPr>
              <a:t>dans une réciproque complémentarité avec l’histoire-géographie, science politique, humanités et philosophie.</a:t>
            </a:r>
            <a:endParaRPr>
              <a:solidFill>
                <a:schemeClr val="accent4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rgbClr val="0B5394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0B5394"/>
                </a:solidFill>
              </a:rPr>
              <a:t>Les SES permettent de valoriser un </a:t>
            </a:r>
            <a:r>
              <a:rPr lang="fr-FR" sz="1200" b="1">
                <a:solidFill>
                  <a:srgbClr val="0B5394"/>
                </a:solidFill>
              </a:rPr>
              <a:t>esprit scientifique </a:t>
            </a:r>
            <a:r>
              <a:rPr lang="fr-FR" sz="1200">
                <a:solidFill>
                  <a:srgbClr val="0B5394"/>
                </a:solidFill>
              </a:rPr>
              <a:t>en s’appuyant notamment sur des outils mathématiques.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0" name="Google Shape;40;p1"/>
          <p:cNvSpPr txBox="1"/>
          <p:nvPr/>
        </p:nvSpPr>
        <p:spPr>
          <a:xfrm>
            <a:off x="689550" y="1107525"/>
            <a:ext cx="5478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rgbClr val="0B5394"/>
                </a:solidFill>
              </a:rPr>
              <a:t>                                                                              curieux du fonctionnement </a:t>
            </a:r>
            <a:endParaRPr sz="1200" b="1">
              <a:solidFill>
                <a:srgbClr val="0B5394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rgbClr val="0B5394"/>
                </a:solidFill>
              </a:rPr>
              <a:t>de l’économie, de la société et du monde politique</a:t>
            </a:r>
            <a:r>
              <a:rPr lang="fr-FR" sz="1200">
                <a:solidFill>
                  <a:srgbClr val="0B5394"/>
                </a:solidFill>
              </a:rPr>
              <a:t> qu’ils aient ou non une idée précise de leur orientation post-bac.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1" name="Google Shape;41;p1"/>
          <p:cNvSpPr txBox="1"/>
          <p:nvPr/>
        </p:nvSpPr>
        <p:spPr>
          <a:xfrm>
            <a:off x="774275" y="1916300"/>
            <a:ext cx="5430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u="sng">
                <a:solidFill>
                  <a:srgbClr val="0B5394"/>
                </a:solidFill>
                <a:latin typeface="Cambria"/>
                <a:ea typeface="Cambria"/>
                <a:cs typeface="Cambria"/>
                <a:sym typeface="Cambria"/>
              </a:rPr>
              <a:t>Objectifs</a:t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"/>
          <p:cNvSpPr txBox="1"/>
          <p:nvPr/>
        </p:nvSpPr>
        <p:spPr>
          <a:xfrm>
            <a:off x="1649100" y="173845"/>
            <a:ext cx="4940400" cy="601505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SPECIALITE SES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en 1</a:t>
            </a:r>
            <a:r>
              <a:rPr lang="fr-FR" sz="1800" b="1" i="0" u="none" strike="noStrike" cap="none" baseline="30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ère</a:t>
            </a:r>
            <a:r>
              <a:rPr lang="fr-FR" sz="1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et Terminale</a:t>
            </a:r>
            <a:endParaRPr sz="1400" b="0" i="0" u="none" strike="noStrike" cap="non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8" name="Google Shape;48;p2"/>
          <p:cNvSpPr txBox="1"/>
          <p:nvPr/>
        </p:nvSpPr>
        <p:spPr>
          <a:xfrm>
            <a:off x="445204" y="782041"/>
            <a:ext cx="6214675" cy="4124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FR" sz="1000" b="1" i="0" u="sng" strike="noStrike" cap="none">
                <a:solidFill>
                  <a:srgbClr val="0B5394"/>
                </a:solidFill>
                <a:latin typeface="Cambria"/>
                <a:ea typeface="Cambria"/>
                <a:cs typeface="Cambria"/>
                <a:sym typeface="Cambria"/>
              </a:rPr>
              <a:t>Programme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000"/>
              <a:buFont typeface="Cambria"/>
              <a:buChar char="●"/>
            </a:pPr>
            <a:r>
              <a:rPr lang="fr-FR" sz="1000" b="1" i="0" u="none" strike="noStrike" cap="none">
                <a:solidFill>
                  <a:srgbClr val="0B5394"/>
                </a:solidFill>
                <a:latin typeface="Cambria"/>
                <a:ea typeface="Cambria"/>
                <a:cs typeface="Cambria"/>
                <a:sym typeface="Cambria"/>
              </a:rPr>
              <a:t>En classe de PREMIERE :</a:t>
            </a:r>
            <a:endParaRPr sz="1400" b="1" i="0" u="none" strike="noStrike" cap="none">
              <a:solidFill>
                <a:srgbClr val="000000"/>
              </a:solidFill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FR" sz="1000" b="1" i="0" u="none" strike="noStrike" cap="none">
                <a:solidFill>
                  <a:srgbClr val="0B5394"/>
                </a:solidFill>
                <a:latin typeface="Cambria"/>
                <a:ea typeface="Cambria"/>
                <a:cs typeface="Cambria"/>
                <a:sym typeface="Cambria"/>
              </a:rPr>
              <a:t>          4h par semaine</a:t>
            </a:r>
            <a:endParaRPr sz="1400" b="1" i="0" u="none" strike="noStrike" cap="none">
              <a:solidFill>
                <a:srgbClr val="000000"/>
              </a:solidFill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639695" y="1838736"/>
            <a:ext cx="1741910" cy="1690482"/>
          </a:xfrm>
          <a:prstGeom prst="roundRect">
            <a:avLst>
              <a:gd name="adj" fmla="val 16667"/>
            </a:avLst>
          </a:prstGeom>
          <a:solidFill>
            <a:srgbClr val="3D85C6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fr-F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SCIENCE ECONOMIQUE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fr-FR"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Comment créer des richesses ? Comment fonctionne le marché ? Comment se financer ? Qu’est-ce que la monnaie ?</a:t>
            </a: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2631531" y="1150323"/>
            <a:ext cx="3957969" cy="1124160"/>
          </a:xfrm>
          <a:prstGeom prst="roundRect">
            <a:avLst>
              <a:gd name="adj" fmla="val 16667"/>
            </a:avLst>
          </a:prstGeom>
          <a:solidFill>
            <a:srgbClr val="3D85C6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endParaRPr sz="2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SOCIOLOGIE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fr-FR"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Qu’est-ce que la socialisation ? Comment se construisent les liens sociaux ? Comment expliquer les phénomènes de déviance ?</a:t>
            </a: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1028700" y="3798039"/>
            <a:ext cx="3435775" cy="861338"/>
          </a:xfrm>
          <a:prstGeom prst="roundRect">
            <a:avLst>
              <a:gd name="adj" fmla="val 16667"/>
            </a:avLst>
          </a:prstGeom>
          <a:solidFill>
            <a:srgbClr val="3D85C6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SCIENCE POLITIQUE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fr-FR"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Comment se forme et s’exprime l’opinion publique ? Comment expliquer le vote et l’abstention ?</a:t>
            </a: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4669594" y="2454972"/>
            <a:ext cx="1672622" cy="1906487"/>
          </a:xfrm>
          <a:prstGeom prst="roundRect">
            <a:avLst>
              <a:gd name="adj" fmla="val 16667"/>
            </a:avLst>
          </a:prstGeom>
          <a:solidFill>
            <a:srgbClr val="3D85C6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REGARDS CROISES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fr-FR"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Comment est organisée la protection sociale ? Comment les entreprises sont-elles organisées et gouvernées ?</a:t>
            </a: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5340" y="2412278"/>
            <a:ext cx="1234402" cy="1247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100" y="104700"/>
            <a:ext cx="833150" cy="756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/>
          <p:nvPr/>
        </p:nvSpPr>
        <p:spPr>
          <a:xfrm>
            <a:off x="445300" y="755475"/>
            <a:ext cx="6214800" cy="42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FR" sz="1000" b="1" i="0" u="sng" strike="noStrike" cap="none">
                <a:solidFill>
                  <a:srgbClr val="0B5394"/>
                </a:solidFill>
                <a:latin typeface="Cambria"/>
                <a:ea typeface="Cambria"/>
                <a:cs typeface="Cambria"/>
                <a:sym typeface="Cambria"/>
              </a:rPr>
              <a:t>Programme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000"/>
              <a:buFont typeface="Cambria"/>
              <a:buChar char="●"/>
            </a:pPr>
            <a:r>
              <a:rPr lang="fr-FR" sz="1000" b="1" i="0" u="none" strike="noStrike" cap="none">
                <a:solidFill>
                  <a:srgbClr val="0B5394"/>
                </a:solidFill>
                <a:latin typeface="Cambria"/>
                <a:ea typeface="Cambria"/>
                <a:cs typeface="Cambria"/>
                <a:sym typeface="Cambria"/>
              </a:rPr>
              <a:t>En classe de TERMINALE :</a:t>
            </a:r>
            <a:endParaRPr sz="1400" b="1" i="0" u="none" strike="noStrike" cap="none">
              <a:solidFill>
                <a:srgbClr val="000000"/>
              </a:solidFill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FR" sz="1000" b="1" i="0" u="none" strike="noStrike" cap="none">
                <a:solidFill>
                  <a:srgbClr val="0B5394"/>
                </a:solidFill>
                <a:latin typeface="Cambria"/>
                <a:ea typeface="Cambria"/>
                <a:cs typeface="Cambria"/>
                <a:sym typeface="Cambria"/>
              </a:rPr>
              <a:t>           6 h par semaine</a:t>
            </a:r>
            <a:endParaRPr sz="1400" b="1" i="0" u="none" strike="noStrike" cap="none">
              <a:solidFill>
                <a:srgbClr val="000000"/>
              </a:solidFill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1" name="Google Shape;61;p3"/>
          <p:cNvSpPr/>
          <p:nvPr/>
        </p:nvSpPr>
        <p:spPr>
          <a:xfrm>
            <a:off x="256267" y="1813017"/>
            <a:ext cx="2421000" cy="2464200"/>
          </a:xfrm>
          <a:prstGeom prst="roundRect">
            <a:avLst>
              <a:gd name="adj" fmla="val 16667"/>
            </a:avLst>
          </a:prstGeom>
          <a:solidFill>
            <a:srgbClr val="3D85C6"/>
          </a:solidFill>
          <a:ln w="25400" cap="flat" cmpd="sng">
            <a:solidFill>
              <a:srgbClr val="C825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fr-F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SCIENCE ECONOMIQUE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fr-FR"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strike="noStrike" cap="none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</a:rPr>
              <a:t>Quels sont les sources et les défis de la croissance économique ? Quels sont les fondements du commerce intern. et de l’internationalisation de la production ? Comment lutter contre le chômage ? Comment expliquer les crises financières et réguler le système financier ? Quelles politiques économiques dans le cadre européen ?</a:t>
            </a:r>
            <a:endParaRPr sz="1050" b="0" i="0" strike="noStrike" cap="none">
              <a:solidFill>
                <a:srgbClr val="2012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"/>
          <p:cNvSpPr/>
          <p:nvPr/>
        </p:nvSpPr>
        <p:spPr>
          <a:xfrm>
            <a:off x="2964175" y="980725"/>
            <a:ext cx="3597900" cy="1569600"/>
          </a:xfrm>
          <a:prstGeom prst="roundRect">
            <a:avLst>
              <a:gd name="adj" fmla="val 16667"/>
            </a:avLst>
          </a:prstGeom>
          <a:solidFill>
            <a:srgbClr val="3D85C6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endParaRPr sz="2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SOCIOLOGIE ET SCIENCE POLITIQUE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fr-FR"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strike="noStrike" cap="none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</a:rPr>
              <a:t>Comment est structurée la société française actuelle ? Quelle est l’action de l’Ecole sur les destins individuels et sur l’évolution de la société ? Quels sont les caractéristiques contemporaines et les facteurs de la mobilité sociale ? Quelles mutations du travail et de l’emploi ? Comment expliquer l’engagement politique dans les sociétés démocratiques ?</a:t>
            </a:r>
            <a:endParaRPr sz="1050" b="0" i="0" strike="noStrike" cap="none">
              <a:solidFill>
                <a:srgbClr val="2012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4817883" y="2836272"/>
            <a:ext cx="1744200" cy="1635300"/>
          </a:xfrm>
          <a:prstGeom prst="roundRect">
            <a:avLst>
              <a:gd name="adj" fmla="val 16667"/>
            </a:avLst>
          </a:prstGeom>
          <a:solidFill>
            <a:srgbClr val="3D85C6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REGARDS CROISES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fr-FR"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</a:rPr>
              <a:t>Quelles inégalités sont compatibles avec les différentes conceptions de la justice sociale ? Quelle action publique pour l’environnement ?</a:t>
            </a:r>
            <a:endParaRPr sz="1050" b="0" i="0" u="none" strike="noStrike" cap="none">
              <a:solidFill>
                <a:srgbClr val="2012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7397" y="2656674"/>
            <a:ext cx="1434928" cy="14507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3"/>
          <p:cNvSpPr txBox="1"/>
          <p:nvPr/>
        </p:nvSpPr>
        <p:spPr>
          <a:xfrm>
            <a:off x="1621550" y="153964"/>
            <a:ext cx="4940400" cy="601505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SPECIALITE SES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en 1</a:t>
            </a:r>
            <a:r>
              <a:rPr lang="fr-FR" sz="1800" b="1" i="0" u="none" strike="noStrike" cap="none" baseline="30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ère</a:t>
            </a:r>
            <a:r>
              <a:rPr lang="fr-FR" sz="1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et Terminale</a:t>
            </a:r>
            <a:endParaRPr sz="1400" b="0" i="0" u="none" strike="noStrike" cap="non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6" name="Google Shape;6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100" y="104700"/>
            <a:ext cx="833150" cy="756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/>
          <p:nvPr/>
        </p:nvSpPr>
        <p:spPr>
          <a:xfrm>
            <a:off x="2901850" y="1668384"/>
            <a:ext cx="325789" cy="84582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"/>
          <p:cNvSpPr/>
          <p:nvPr/>
        </p:nvSpPr>
        <p:spPr>
          <a:xfrm>
            <a:off x="3360421" y="1672471"/>
            <a:ext cx="365760" cy="84582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4"/>
          <p:cNvSpPr txBox="1"/>
          <p:nvPr/>
        </p:nvSpPr>
        <p:spPr>
          <a:xfrm>
            <a:off x="445204" y="746050"/>
            <a:ext cx="6214675" cy="439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FR" sz="1000" b="1" i="0" u="sng" strike="noStrike" cap="none">
                <a:solidFill>
                  <a:srgbClr val="0B5394"/>
                </a:solidFill>
                <a:latin typeface="Cambria"/>
                <a:ea typeface="Cambria"/>
                <a:cs typeface="Cambria"/>
                <a:sym typeface="Cambria"/>
              </a:rPr>
              <a:t>Modalités d’évaluation à l’examen de la spécialité SES au mois de mars 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fr-FR" sz="1000" b="1" i="0" u="sng" strike="noStrike" cap="none">
                <a:solidFill>
                  <a:srgbClr val="0B5394"/>
                </a:solidFill>
                <a:latin typeface="Cambria"/>
                <a:ea typeface="Cambria"/>
                <a:cs typeface="Cambria"/>
                <a:sym typeface="Cambria"/>
              </a:rPr>
              <a:t>2 sujets au choix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L’épreuve de SES consiste à choisir puis répondre en 4h à un des deux sujets proposés, soit une dissertation s’appuyant sur un dossier documentaire, soit une épreuve composée de trois parties distinctes. Les sujets sont construitsde façon à couvrir plusieurs dimensions du programme.</a:t>
            </a:r>
            <a:r>
              <a:rPr lang="fr-FR" sz="1100" b="0" i="0" u="none" strike="noStrike" cap="none">
                <a:solidFill>
                  <a:srgbClr val="0B5394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fr-FR" sz="11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«Le libellé du sujet de la dissertationinvite le candidat à poser et à traiter, d’une façon organisée et réfléchie, un problème exigeant un effort d’analyse économique et/ou sociologique et politique».Il aura à dispositionun dossier de 3 ou 4 documents de nature strictement factuelle.(Noté sur 20 points)</a:t>
            </a:r>
            <a:r>
              <a:rPr lang="fr-FR" sz="1100" b="0" i="0" u="none" strike="noStrike" cap="none">
                <a:solidFill>
                  <a:srgbClr val="0B5394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fr-FR" sz="11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L’épreuve composéecomprend trois parties:▪Une question de Connaissances(acquises dans le cadre du programme)notée sur 4 points.▪Une Etude d’un document: le candidat devrarépondre aux questions «en mobilisant ses connaissances acquises dans le cadre du programme et en adoptant une démarche méthodologique rigoureuse».Notée du 6 points.▪Une question qu’il faudra traiter en développantun Raisonnements’appuyant sur un dossier documentaire.Notée sur 10 points.</a:t>
            </a:r>
            <a:endParaRPr sz="1000" b="0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5" name="Google Shape;75;p4"/>
          <p:cNvSpPr txBox="1"/>
          <p:nvPr/>
        </p:nvSpPr>
        <p:spPr>
          <a:xfrm>
            <a:off x="1621550" y="153964"/>
            <a:ext cx="4940400" cy="601505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SPECIALITE SES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en 1</a:t>
            </a:r>
            <a:r>
              <a:rPr lang="fr-FR" sz="1800" b="1" i="0" u="none" strike="noStrike" cap="none" baseline="30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ère</a:t>
            </a:r>
            <a:r>
              <a:rPr lang="fr-FR" sz="1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et Terminale</a:t>
            </a:r>
            <a:endParaRPr sz="1400" b="0" i="0" u="none" strike="noStrike" cap="non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6" name="Google Shape;76;p4"/>
          <p:cNvSpPr/>
          <p:nvPr/>
        </p:nvSpPr>
        <p:spPr>
          <a:xfrm>
            <a:off x="445204" y="2076138"/>
            <a:ext cx="2421047" cy="719753"/>
          </a:xfrm>
          <a:prstGeom prst="roundRect">
            <a:avLst>
              <a:gd name="adj" fmla="val 16667"/>
            </a:avLst>
          </a:prstGeom>
          <a:solidFill>
            <a:srgbClr val="3D85C6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fr-F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DISSERTATION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 sujet est accompagné de 3 ou 4 documents de nature factuelle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4"/>
          <p:cNvSpPr/>
          <p:nvPr/>
        </p:nvSpPr>
        <p:spPr>
          <a:xfrm>
            <a:off x="3780261" y="2071992"/>
            <a:ext cx="2421047" cy="719753"/>
          </a:xfrm>
          <a:prstGeom prst="roundRect">
            <a:avLst>
              <a:gd name="adj" fmla="val 16667"/>
            </a:avLst>
          </a:prstGeom>
          <a:solidFill>
            <a:srgbClr val="3D85C6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L’EPREUVE COMPOSEE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 parties  distinctes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"/>
          <p:cNvSpPr/>
          <p:nvPr/>
        </p:nvSpPr>
        <p:spPr>
          <a:xfrm>
            <a:off x="1319844" y="1257301"/>
            <a:ext cx="4218311" cy="533400"/>
          </a:xfrm>
          <a:prstGeom prst="roundRect">
            <a:avLst>
              <a:gd name="adj" fmla="val 16667"/>
            </a:avLst>
          </a:prstGeom>
          <a:solidFill>
            <a:srgbClr val="3D85C6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 EPREUVES DE SES AU BACCALAUREAT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 heures – Coef 16/100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093" y="2838335"/>
            <a:ext cx="2015268" cy="199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60949" y="2824402"/>
            <a:ext cx="918304" cy="170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14345" y="2838335"/>
            <a:ext cx="957722" cy="206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65822" y="2842030"/>
            <a:ext cx="943671" cy="188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100" y="104700"/>
            <a:ext cx="833150" cy="756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621550" y="153964"/>
            <a:ext cx="4940400" cy="601505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SPECIALITE SES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en 1</a:t>
            </a:r>
            <a:r>
              <a:rPr lang="fr-FR" sz="1800" b="1" i="0" u="none" strike="noStrike" cap="none" baseline="30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ère</a:t>
            </a:r>
            <a:r>
              <a:rPr lang="fr-FR" sz="1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et Terminale</a:t>
            </a:r>
            <a:endParaRPr sz="1400" b="0" i="0" u="none" strike="noStrike" cap="non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0" name="Google Shape;90;p5"/>
          <p:cNvSpPr txBox="1"/>
          <p:nvPr/>
        </p:nvSpPr>
        <p:spPr>
          <a:xfrm>
            <a:off x="504325" y="1649150"/>
            <a:ext cx="39060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FR" sz="1000" b="1" i="0" u="sng" strike="noStrike" cap="none">
                <a:solidFill>
                  <a:srgbClr val="0B5394"/>
                </a:solidFill>
                <a:latin typeface="Cambria"/>
                <a:ea typeface="Cambria"/>
                <a:cs typeface="Cambria"/>
                <a:sym typeface="Cambria"/>
              </a:rPr>
              <a:t>Orientation</a:t>
            </a:r>
            <a:r>
              <a:rPr lang="fr-FR" sz="1000" b="1" i="0" u="none" strike="noStrike" cap="none">
                <a:solidFill>
                  <a:srgbClr val="0B5394"/>
                </a:solidFill>
                <a:latin typeface="Cambria"/>
                <a:ea typeface="Cambria"/>
                <a:cs typeface="Cambria"/>
                <a:sym typeface="Cambria"/>
              </a:rPr>
              <a:t> : le choix des spécialités en accord avec … l’orientation post-bac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1" name="Google Shape;9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100" y="104700"/>
            <a:ext cx="833150" cy="756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Google Shape;96;p6"/>
          <p:cNvCxnSpPr/>
          <p:nvPr/>
        </p:nvCxnSpPr>
        <p:spPr>
          <a:xfrm flipH="1">
            <a:off x="3036481" y="1849137"/>
            <a:ext cx="1667293" cy="954366"/>
          </a:xfrm>
          <a:prstGeom prst="straightConnector1">
            <a:avLst/>
          </a:prstGeom>
          <a:noFill/>
          <a:ln w="63500" cap="flat" cmpd="sng">
            <a:solidFill>
              <a:srgbClr val="E5E5E5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97" name="Google Shape;97;p6"/>
          <p:cNvCxnSpPr/>
          <p:nvPr/>
        </p:nvCxnSpPr>
        <p:spPr>
          <a:xfrm rot="10800000">
            <a:off x="3334935" y="2538135"/>
            <a:ext cx="1239067" cy="701950"/>
          </a:xfrm>
          <a:prstGeom prst="straightConnector1">
            <a:avLst/>
          </a:prstGeom>
          <a:noFill/>
          <a:ln w="63500" cap="flat" cmpd="sng">
            <a:solidFill>
              <a:srgbClr val="E5E5E5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98" name="Google Shape;98;p6"/>
          <p:cNvCxnSpPr/>
          <p:nvPr/>
        </p:nvCxnSpPr>
        <p:spPr>
          <a:xfrm flipH="1">
            <a:off x="3424945" y="2143791"/>
            <a:ext cx="2" cy="1431150"/>
          </a:xfrm>
          <a:prstGeom prst="straightConnector1">
            <a:avLst/>
          </a:prstGeom>
          <a:noFill/>
          <a:ln w="63500" cap="flat" cmpd="sng">
            <a:solidFill>
              <a:srgbClr val="E5E5E5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99" name="Google Shape;99;p6"/>
          <p:cNvCxnSpPr/>
          <p:nvPr/>
        </p:nvCxnSpPr>
        <p:spPr>
          <a:xfrm flipH="1">
            <a:off x="3427350" y="1140202"/>
            <a:ext cx="2" cy="1431150"/>
          </a:xfrm>
          <a:prstGeom prst="straightConnector1">
            <a:avLst/>
          </a:prstGeom>
          <a:noFill/>
          <a:ln w="63500" cap="flat" cmpd="sng">
            <a:solidFill>
              <a:srgbClr val="E5E5E5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00" name="Google Shape;100;p6"/>
          <p:cNvCxnSpPr/>
          <p:nvPr/>
        </p:nvCxnSpPr>
        <p:spPr>
          <a:xfrm flipH="1">
            <a:off x="2168781" y="2416865"/>
            <a:ext cx="1628477" cy="885001"/>
          </a:xfrm>
          <a:prstGeom prst="straightConnector1">
            <a:avLst/>
          </a:prstGeom>
          <a:noFill/>
          <a:ln w="63500" cap="flat" cmpd="sng">
            <a:solidFill>
              <a:srgbClr val="E5E5E5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01" name="Google Shape;101;p6"/>
          <p:cNvCxnSpPr/>
          <p:nvPr/>
        </p:nvCxnSpPr>
        <p:spPr>
          <a:xfrm rot="10800000">
            <a:off x="2168779" y="1860757"/>
            <a:ext cx="1628480" cy="947038"/>
          </a:xfrm>
          <a:prstGeom prst="straightConnector1">
            <a:avLst/>
          </a:prstGeom>
          <a:noFill/>
          <a:ln w="63500" cap="flat" cmpd="sng">
            <a:solidFill>
              <a:srgbClr val="E5E5E5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2" name="Google Shape;102;p6"/>
          <p:cNvSpPr/>
          <p:nvPr/>
        </p:nvSpPr>
        <p:spPr>
          <a:xfrm>
            <a:off x="2965087" y="2136016"/>
            <a:ext cx="894320" cy="894320"/>
          </a:xfrm>
          <a:prstGeom prst="ellipse">
            <a:avLst/>
          </a:prstGeom>
          <a:solidFill>
            <a:srgbClr val="FFFFFF"/>
          </a:solidFill>
          <a:ln w="50800" cap="flat" cmpd="sng">
            <a:solidFill>
              <a:srgbClr val="0B5394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9"/>
              <a:buFont typeface="Arial"/>
              <a:buNone/>
            </a:pPr>
            <a:endParaRPr sz="2109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"/>
          <p:cNvSpPr txBox="1"/>
          <p:nvPr/>
        </p:nvSpPr>
        <p:spPr>
          <a:xfrm>
            <a:off x="3142786" y="2436825"/>
            <a:ext cx="632380" cy="292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9"/>
              <a:buFont typeface="Arial"/>
              <a:buNone/>
            </a:pPr>
            <a:r>
              <a:rPr lang="fr-FR" sz="2109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6"/>
          <p:cNvSpPr/>
          <p:nvPr/>
        </p:nvSpPr>
        <p:spPr>
          <a:xfrm>
            <a:off x="2978502" y="871582"/>
            <a:ext cx="897977" cy="897977"/>
          </a:xfrm>
          <a:prstGeom prst="ellipse">
            <a:avLst/>
          </a:prstGeom>
          <a:gradFill>
            <a:gsLst>
              <a:gs pos="0">
                <a:srgbClr val="51A8F9"/>
              </a:gs>
              <a:gs pos="100000">
                <a:srgbClr val="0365C0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endParaRPr sz="738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6"/>
          <p:cNvSpPr/>
          <p:nvPr/>
        </p:nvSpPr>
        <p:spPr>
          <a:xfrm>
            <a:off x="2983708" y="3376512"/>
            <a:ext cx="895408" cy="895407"/>
          </a:xfrm>
          <a:prstGeom prst="ellipse">
            <a:avLst/>
          </a:prstGeom>
          <a:gradFill>
            <a:gsLst>
              <a:gs pos="0">
                <a:srgbClr val="FA4813"/>
              </a:gs>
              <a:gs pos="100000">
                <a:srgbClr val="C82506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endParaRPr sz="738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"/>
          <p:cNvSpPr/>
          <p:nvPr/>
        </p:nvSpPr>
        <p:spPr>
          <a:xfrm>
            <a:off x="1854026" y="2779255"/>
            <a:ext cx="898582" cy="898582"/>
          </a:xfrm>
          <a:prstGeom prst="ellipse">
            <a:avLst/>
          </a:prstGeom>
          <a:gradFill>
            <a:gsLst>
              <a:gs pos="0">
                <a:srgbClr val="885CB1"/>
              </a:gs>
              <a:gs pos="100000">
                <a:srgbClr val="773F9B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endParaRPr sz="738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6"/>
          <p:cNvSpPr/>
          <p:nvPr/>
        </p:nvSpPr>
        <p:spPr>
          <a:xfrm>
            <a:off x="4113294" y="2785589"/>
            <a:ext cx="885914" cy="885915"/>
          </a:xfrm>
          <a:prstGeom prst="ellipse">
            <a:avLst/>
          </a:prstGeom>
          <a:gradFill>
            <a:gsLst>
              <a:gs pos="0">
                <a:srgbClr val="EE941A"/>
              </a:gs>
              <a:gs pos="100000">
                <a:srgbClr val="DE6A10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2"/>
              <a:buFont typeface="Arial"/>
              <a:buNone/>
            </a:pPr>
            <a:endParaRPr sz="1002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6"/>
          <p:cNvSpPr/>
          <p:nvPr/>
        </p:nvSpPr>
        <p:spPr>
          <a:xfrm>
            <a:off x="1853077" y="1408614"/>
            <a:ext cx="894300" cy="894300"/>
          </a:xfrm>
          <a:prstGeom prst="ellipse">
            <a:avLst/>
          </a:prstGeom>
          <a:gradFill>
            <a:gsLst>
              <a:gs pos="0">
                <a:srgbClr val="A6AAA9"/>
              </a:gs>
              <a:gs pos="100000">
                <a:srgbClr val="7D807F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6"/>
              <a:buFont typeface="Arial"/>
              <a:buNone/>
            </a:pPr>
            <a:endParaRPr sz="896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6"/>
          <p:cNvSpPr/>
          <p:nvPr/>
        </p:nvSpPr>
        <p:spPr>
          <a:xfrm>
            <a:off x="4107580" y="1407105"/>
            <a:ext cx="897344" cy="897344"/>
          </a:xfrm>
          <a:prstGeom prst="ellipse">
            <a:avLst/>
          </a:prstGeom>
          <a:gradFill>
            <a:gsLst>
              <a:gs pos="0">
                <a:srgbClr val="70BF41"/>
              </a:gs>
              <a:gs pos="100000">
                <a:srgbClr val="00882B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endParaRPr sz="738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"/>
          <p:cNvSpPr txBox="1"/>
          <p:nvPr/>
        </p:nvSpPr>
        <p:spPr>
          <a:xfrm>
            <a:off x="4283303" y="1523263"/>
            <a:ext cx="551032" cy="190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7"/>
              <a:buFont typeface="Arial"/>
              <a:buNone/>
            </a:pPr>
            <a:r>
              <a:rPr lang="fr-FR" sz="110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MATHS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6"/>
          <p:cNvSpPr txBox="1"/>
          <p:nvPr/>
        </p:nvSpPr>
        <p:spPr>
          <a:xfrm>
            <a:off x="3270283" y="1225360"/>
            <a:ext cx="329818" cy="190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7"/>
              <a:buFont typeface="Arial"/>
              <a:buNone/>
            </a:pPr>
            <a:r>
              <a:rPr lang="fr-FR" sz="110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SVT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6"/>
          <p:cNvSpPr txBox="1"/>
          <p:nvPr/>
        </p:nvSpPr>
        <p:spPr>
          <a:xfrm>
            <a:off x="4161689" y="2927816"/>
            <a:ext cx="850794" cy="56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7"/>
              <a:buFont typeface="Arial"/>
              <a:buNone/>
            </a:pPr>
            <a:r>
              <a:rPr lang="fr-FR" sz="110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7"/>
              <a:buFont typeface="Arial"/>
              <a:buNone/>
            </a:pPr>
            <a:r>
              <a:rPr lang="fr-FR" sz="110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Géopolitique</a:t>
            </a:r>
            <a:endParaRPr sz="110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7"/>
              <a:buFont typeface="Arial"/>
              <a:buNone/>
            </a:pPr>
            <a:r>
              <a:rPr lang="fr-FR" sz="110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Sciences Po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"/>
          <p:cNvSpPr txBox="1"/>
          <p:nvPr/>
        </p:nvSpPr>
        <p:spPr>
          <a:xfrm>
            <a:off x="3073285" y="3557364"/>
            <a:ext cx="772247" cy="56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7"/>
              <a:buFont typeface="Arial"/>
              <a:buNone/>
            </a:pPr>
            <a:r>
              <a:rPr lang="fr-FR" sz="110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Humanités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7"/>
              <a:buFont typeface="Arial"/>
              <a:buNone/>
            </a:pPr>
            <a:r>
              <a:rPr lang="fr-FR" sz="110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Littérature</a:t>
            </a:r>
            <a:endParaRPr sz="110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7"/>
              <a:buFont typeface="Arial"/>
              <a:buNone/>
            </a:pPr>
            <a:r>
              <a:rPr lang="fr-FR" sz="110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Philo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6"/>
          <p:cNvSpPr txBox="1"/>
          <p:nvPr/>
        </p:nvSpPr>
        <p:spPr>
          <a:xfrm>
            <a:off x="1917846" y="1618124"/>
            <a:ext cx="788277" cy="190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7"/>
              <a:buFont typeface="Arial"/>
              <a:buNone/>
            </a:pPr>
            <a:r>
              <a:rPr lang="fr-FR" sz="110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PHYSIQUE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p6"/>
          <p:cNvCxnSpPr/>
          <p:nvPr/>
        </p:nvCxnSpPr>
        <p:spPr>
          <a:xfrm rot="10800000">
            <a:off x="1897537" y="884808"/>
            <a:ext cx="332415" cy="518834"/>
          </a:xfrm>
          <a:prstGeom prst="straightConnector1">
            <a:avLst/>
          </a:prstGeom>
          <a:noFill/>
          <a:ln w="25400" cap="flat" cmpd="sng">
            <a:solidFill>
              <a:srgbClr val="A6AAA9"/>
            </a:solidFill>
            <a:prstDash val="dashDot"/>
            <a:miter lim="400000"/>
            <a:headEnd type="none" w="sm" len="sm"/>
            <a:tailEnd type="none" w="sm" len="sm"/>
          </a:ln>
        </p:spPr>
      </p:cxnSp>
      <p:cxnSp>
        <p:nvCxnSpPr>
          <p:cNvPr id="116" name="Google Shape;116;p6"/>
          <p:cNvCxnSpPr/>
          <p:nvPr/>
        </p:nvCxnSpPr>
        <p:spPr>
          <a:xfrm flipH="1">
            <a:off x="1425291" y="2029636"/>
            <a:ext cx="449800" cy="162531"/>
          </a:xfrm>
          <a:prstGeom prst="straightConnector1">
            <a:avLst/>
          </a:prstGeom>
          <a:noFill/>
          <a:ln w="25400" cap="flat" cmpd="sng">
            <a:solidFill>
              <a:srgbClr val="A6AAA9"/>
            </a:solidFill>
            <a:prstDash val="dashDot"/>
            <a:miter lim="400000"/>
            <a:headEnd type="none" w="sm" len="sm"/>
            <a:tailEnd type="none" w="sm" len="sm"/>
          </a:ln>
        </p:spPr>
      </p:cxnSp>
      <p:cxnSp>
        <p:nvCxnSpPr>
          <p:cNvPr id="117" name="Google Shape;117;p6"/>
          <p:cNvCxnSpPr/>
          <p:nvPr/>
        </p:nvCxnSpPr>
        <p:spPr>
          <a:xfrm>
            <a:off x="1248123" y="1444373"/>
            <a:ext cx="655046" cy="187603"/>
          </a:xfrm>
          <a:prstGeom prst="straightConnector1">
            <a:avLst/>
          </a:prstGeom>
          <a:noFill/>
          <a:ln w="25400" cap="flat" cmpd="sng">
            <a:solidFill>
              <a:srgbClr val="A6AAA9"/>
            </a:solidFill>
            <a:prstDash val="dashDot"/>
            <a:miter lim="400000"/>
            <a:headEnd type="none" w="sm" len="sm"/>
            <a:tailEnd type="none" w="sm" len="sm"/>
          </a:ln>
        </p:spPr>
      </p:cxnSp>
      <p:sp>
        <p:nvSpPr>
          <p:cNvPr id="118" name="Google Shape;118;p6"/>
          <p:cNvSpPr txBox="1"/>
          <p:nvPr/>
        </p:nvSpPr>
        <p:spPr>
          <a:xfrm>
            <a:off x="579919" y="2150058"/>
            <a:ext cx="11454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r>
              <a:rPr lang="fr-FR" sz="738" b="1" i="0" u="sng" strike="noStrike" cap="none">
                <a:solidFill>
                  <a:srgbClr val="134F5C"/>
                </a:solidFill>
                <a:latin typeface="Arial"/>
                <a:ea typeface="Arial"/>
                <a:cs typeface="Arial"/>
                <a:sym typeface="Arial"/>
              </a:rPr>
              <a:t>CPGE</a:t>
            </a:r>
            <a:endParaRPr sz="1400" b="1" i="0" u="none" strike="noStrike" cap="none">
              <a:solidFill>
                <a:srgbClr val="134F5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69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r>
              <a:rPr lang="fr-FR" sz="738" b="1" i="0" u="none" strike="noStrike" cap="none">
                <a:solidFill>
                  <a:srgbClr val="134F5C"/>
                </a:solidFill>
                <a:latin typeface="Arial"/>
                <a:ea typeface="Arial"/>
                <a:cs typeface="Arial"/>
                <a:sym typeface="Arial"/>
              </a:rPr>
              <a:t>- Ecole de commerce</a:t>
            </a:r>
            <a:endParaRPr sz="1400" b="1" i="0" u="none" strike="noStrike" cap="none">
              <a:solidFill>
                <a:srgbClr val="134F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9" name="Google Shape;119;p6"/>
          <p:cNvCxnSpPr>
            <a:endCxn id="120" idx="1"/>
          </p:cNvCxnSpPr>
          <p:nvPr/>
        </p:nvCxnSpPr>
        <p:spPr>
          <a:xfrm>
            <a:off x="4630050" y="3685408"/>
            <a:ext cx="255600" cy="468900"/>
          </a:xfrm>
          <a:prstGeom prst="straightConnector1">
            <a:avLst/>
          </a:prstGeom>
          <a:noFill/>
          <a:ln w="25400" cap="flat" cmpd="sng">
            <a:solidFill>
              <a:srgbClr val="DE6A10"/>
            </a:solidFill>
            <a:prstDash val="dashDot"/>
            <a:miter lim="400000"/>
            <a:headEnd type="none" w="sm" len="sm"/>
            <a:tailEnd type="none" w="sm" len="sm"/>
          </a:ln>
        </p:spPr>
      </p:cxnSp>
      <p:cxnSp>
        <p:nvCxnSpPr>
          <p:cNvPr id="121" name="Google Shape;121;p6"/>
          <p:cNvCxnSpPr/>
          <p:nvPr/>
        </p:nvCxnSpPr>
        <p:spPr>
          <a:xfrm rot="10800000" flipH="1">
            <a:off x="4989985" y="2827149"/>
            <a:ext cx="596532" cy="234948"/>
          </a:xfrm>
          <a:prstGeom prst="straightConnector1">
            <a:avLst/>
          </a:prstGeom>
          <a:noFill/>
          <a:ln w="25400" cap="flat" cmpd="sng">
            <a:solidFill>
              <a:srgbClr val="DE6A10"/>
            </a:solidFill>
            <a:prstDash val="dashDot"/>
            <a:miter lim="400000"/>
            <a:headEnd type="none" w="sm" len="sm"/>
            <a:tailEnd type="none" w="sm" len="sm"/>
          </a:ln>
        </p:spPr>
      </p:cxnSp>
      <p:cxnSp>
        <p:nvCxnSpPr>
          <p:cNvPr id="122" name="Google Shape;122;p6"/>
          <p:cNvCxnSpPr/>
          <p:nvPr/>
        </p:nvCxnSpPr>
        <p:spPr>
          <a:xfrm rot="10800000">
            <a:off x="5021161" y="3479050"/>
            <a:ext cx="409641" cy="205677"/>
          </a:xfrm>
          <a:prstGeom prst="straightConnector1">
            <a:avLst/>
          </a:prstGeom>
          <a:noFill/>
          <a:ln w="25400" cap="flat" cmpd="sng">
            <a:solidFill>
              <a:srgbClr val="DE6A10"/>
            </a:solidFill>
            <a:prstDash val="dashDot"/>
            <a:miter lim="400000"/>
            <a:headEnd type="none" w="sm" len="sm"/>
            <a:tailEnd type="none" w="sm" len="sm"/>
          </a:ln>
        </p:spPr>
      </p:cxnSp>
      <p:sp>
        <p:nvSpPr>
          <p:cNvPr id="123" name="Google Shape;123;p6"/>
          <p:cNvSpPr txBox="1"/>
          <p:nvPr/>
        </p:nvSpPr>
        <p:spPr>
          <a:xfrm>
            <a:off x="5502657" y="3183690"/>
            <a:ext cx="1096500" cy="15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r>
              <a:rPr lang="fr-FR" sz="738" b="1" i="0" u="sng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LICENCES</a:t>
            </a:r>
            <a:endParaRPr sz="1400" b="1" i="0" u="none" strike="noStrike" cap="non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69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r>
              <a:rPr lang="fr-FR" sz="738" b="1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- Droit Sciences Po</a:t>
            </a:r>
            <a:endParaRPr sz="1400" b="1" i="0" u="none" strike="noStrike" cap="non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69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r>
              <a:rPr lang="fr-FR" sz="738" b="1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- Sociologie</a:t>
            </a:r>
            <a:endParaRPr sz="738" b="1" i="0" u="none" strike="noStrike" cap="non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69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r>
              <a:rPr lang="fr-FR" sz="738" b="1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- Sciences de l’Homme</a:t>
            </a:r>
            <a:endParaRPr sz="738" b="1" i="0" u="none" strike="noStrike" cap="non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69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r>
              <a:rPr lang="fr-FR" sz="738" b="1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- Sciences Sociales</a:t>
            </a:r>
            <a:endParaRPr sz="738" b="1" i="0" u="none" strike="noStrike" cap="non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69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r>
              <a:rPr lang="fr-FR" sz="738" b="1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- Histoire</a:t>
            </a:r>
            <a:endParaRPr sz="738" b="1" i="0" u="none" strike="noStrike" cap="non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69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r>
              <a:rPr lang="fr-FR" sz="738" b="1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- Géographie – aménagement du territoire</a:t>
            </a:r>
            <a:endParaRPr sz="738" b="1" i="0" u="none" strike="noStrike" cap="non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69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r>
              <a:rPr lang="fr-FR" sz="738" b="1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- Sciences de l’éducation</a:t>
            </a:r>
            <a:endParaRPr sz="738" b="1" i="0" u="none" strike="noStrike" cap="non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69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r>
              <a:rPr lang="fr-FR" sz="738" b="1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- Communication</a:t>
            </a:r>
            <a:endParaRPr sz="1400" b="1" i="0" u="none" strike="noStrike" cap="non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6"/>
          <p:cNvSpPr txBox="1"/>
          <p:nvPr/>
        </p:nvSpPr>
        <p:spPr>
          <a:xfrm>
            <a:off x="5687550" y="2618254"/>
            <a:ext cx="1170300" cy="57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r>
              <a:rPr lang="fr-FR" sz="738" b="1" i="0" u="sng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ECOLES</a:t>
            </a:r>
            <a:endParaRPr sz="14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69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r>
              <a:rPr lang="fr-FR" sz="738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- Sc. Po, IEP</a:t>
            </a:r>
            <a:endParaRPr sz="14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69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r>
              <a:rPr lang="fr-FR" sz="738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- Ecoles de journalisme</a:t>
            </a:r>
            <a:endParaRPr sz="738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69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r>
              <a:rPr lang="fr-FR" sz="738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- Formations du social</a:t>
            </a:r>
            <a:endParaRPr sz="14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4885650" y="4010751"/>
            <a:ext cx="367178" cy="28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r>
              <a:rPr lang="fr-FR" sz="738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CPGE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69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r>
              <a:rPr lang="fr-FR" sz="73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D1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"/>
          <p:cNvSpPr txBox="1"/>
          <p:nvPr/>
        </p:nvSpPr>
        <p:spPr>
          <a:xfrm>
            <a:off x="4785475" y="4209606"/>
            <a:ext cx="10446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r>
              <a:rPr lang="fr-FR" sz="738" b="1" i="0" u="sng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BUT</a:t>
            </a:r>
            <a:endParaRPr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2543" marR="0" lvl="0" indent="-102543" algn="l" rtl="0">
              <a:lnSpc>
                <a:spcPct val="80000"/>
              </a:lnSpc>
              <a:spcBef>
                <a:spcPts val="369"/>
              </a:spcBef>
              <a:spcAft>
                <a:spcPts val="0"/>
              </a:spcAft>
              <a:buClr>
                <a:srgbClr val="CC0000"/>
              </a:buClr>
              <a:buSzPts val="1070"/>
              <a:buFont typeface="Arial"/>
              <a:buChar char="-"/>
            </a:pPr>
            <a:r>
              <a:rPr lang="fr-FR" sz="738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Info-com</a:t>
            </a:r>
            <a:endParaRPr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2543" marR="0" lvl="0" indent="-102543" algn="l" rtl="0">
              <a:lnSpc>
                <a:spcPct val="80000"/>
              </a:lnSpc>
              <a:spcBef>
                <a:spcPts val="369"/>
              </a:spcBef>
              <a:spcAft>
                <a:spcPts val="0"/>
              </a:spcAft>
              <a:buClr>
                <a:srgbClr val="CC0000"/>
              </a:buClr>
              <a:buSzPts val="1070"/>
              <a:buFont typeface="Arial"/>
              <a:buChar char="-"/>
            </a:pPr>
            <a:r>
              <a:rPr lang="fr-FR" sz="738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GLT</a:t>
            </a:r>
            <a:endParaRPr sz="738" b="1" i="0" u="sng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2543" marR="0" lvl="0" indent="-102543" algn="l" rtl="0">
              <a:lnSpc>
                <a:spcPct val="80000"/>
              </a:lnSpc>
              <a:spcBef>
                <a:spcPts val="369"/>
              </a:spcBef>
              <a:spcAft>
                <a:spcPts val="0"/>
              </a:spcAft>
              <a:buClr>
                <a:srgbClr val="CC0000"/>
              </a:buClr>
              <a:buSzPts val="1070"/>
              <a:buFont typeface="Arial"/>
              <a:buChar char="-"/>
            </a:pPr>
            <a:r>
              <a:rPr lang="fr-FR" sz="738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Carrières sociales</a:t>
            </a:r>
            <a:endParaRPr sz="738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2543" marR="0" lvl="0" indent="-102543" algn="l" rtl="0">
              <a:lnSpc>
                <a:spcPct val="80000"/>
              </a:lnSpc>
              <a:spcBef>
                <a:spcPts val="369"/>
              </a:spcBef>
              <a:spcAft>
                <a:spcPts val="0"/>
              </a:spcAft>
              <a:buClr>
                <a:srgbClr val="CC0000"/>
              </a:buClr>
              <a:buSzPts val="1070"/>
              <a:buFont typeface="Arial"/>
              <a:buChar char="-"/>
            </a:pPr>
            <a:r>
              <a:rPr lang="fr-FR" sz="738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Carrières juridiques</a:t>
            </a:r>
            <a:endParaRPr sz="738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" name="Google Shape;126;p6"/>
          <p:cNvCxnSpPr/>
          <p:nvPr/>
        </p:nvCxnSpPr>
        <p:spPr>
          <a:xfrm>
            <a:off x="4989455" y="1992005"/>
            <a:ext cx="441347" cy="110041"/>
          </a:xfrm>
          <a:prstGeom prst="straightConnector1">
            <a:avLst/>
          </a:prstGeom>
          <a:noFill/>
          <a:ln w="25400" cap="flat" cmpd="sng">
            <a:solidFill>
              <a:srgbClr val="00882B"/>
            </a:solidFill>
            <a:prstDash val="dashDot"/>
            <a:miter lim="400000"/>
            <a:headEnd type="none" w="sm" len="sm"/>
            <a:tailEnd type="none" w="sm" len="sm"/>
          </a:ln>
        </p:spPr>
      </p:cxnSp>
      <p:cxnSp>
        <p:nvCxnSpPr>
          <p:cNvPr id="127" name="Google Shape;127;p6"/>
          <p:cNvCxnSpPr/>
          <p:nvPr/>
        </p:nvCxnSpPr>
        <p:spPr>
          <a:xfrm rot="10800000" flipH="1">
            <a:off x="4618845" y="933859"/>
            <a:ext cx="110041" cy="441346"/>
          </a:xfrm>
          <a:prstGeom prst="straightConnector1">
            <a:avLst/>
          </a:prstGeom>
          <a:noFill/>
          <a:ln w="25400" cap="flat" cmpd="sng">
            <a:solidFill>
              <a:srgbClr val="00882B"/>
            </a:solidFill>
            <a:prstDash val="dashDot"/>
            <a:miter lim="400000"/>
            <a:headEnd type="none" w="sm" len="sm"/>
            <a:tailEnd type="none" w="sm" len="sm"/>
          </a:ln>
        </p:spPr>
      </p:cxnSp>
      <p:cxnSp>
        <p:nvCxnSpPr>
          <p:cNvPr id="128" name="Google Shape;128;p6"/>
          <p:cNvCxnSpPr/>
          <p:nvPr/>
        </p:nvCxnSpPr>
        <p:spPr>
          <a:xfrm flipH="1">
            <a:off x="4951309" y="1288169"/>
            <a:ext cx="208043" cy="307015"/>
          </a:xfrm>
          <a:prstGeom prst="straightConnector1">
            <a:avLst/>
          </a:prstGeom>
          <a:noFill/>
          <a:ln w="25400" cap="flat" cmpd="sng">
            <a:solidFill>
              <a:srgbClr val="00882B"/>
            </a:solidFill>
            <a:prstDash val="dashDot"/>
            <a:miter lim="400000"/>
            <a:headEnd type="none" w="sm" len="sm"/>
            <a:tailEnd type="none" w="sm" len="sm"/>
          </a:ln>
        </p:spPr>
      </p:cxnSp>
      <p:sp>
        <p:nvSpPr>
          <p:cNvPr id="129" name="Google Shape;129;p6"/>
          <p:cNvSpPr txBox="1"/>
          <p:nvPr/>
        </p:nvSpPr>
        <p:spPr>
          <a:xfrm>
            <a:off x="4695683" y="59673"/>
            <a:ext cx="1028100" cy="85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r>
              <a:rPr lang="fr-FR" sz="738" b="1" i="0" u="sng" strike="noStrike" cap="none">
                <a:solidFill>
                  <a:srgbClr val="134F5C"/>
                </a:solidFill>
                <a:latin typeface="Arial"/>
                <a:ea typeface="Arial"/>
                <a:cs typeface="Arial"/>
                <a:sym typeface="Arial"/>
              </a:rPr>
              <a:t>CPGE</a:t>
            </a:r>
            <a:endParaRPr sz="1400" b="1" i="0" u="none" strike="noStrike" cap="none">
              <a:solidFill>
                <a:srgbClr val="134F5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69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r>
              <a:rPr lang="fr-FR" sz="738" b="1" i="0" u="none" strike="noStrike" cap="none">
                <a:solidFill>
                  <a:srgbClr val="134F5C"/>
                </a:solidFill>
                <a:latin typeface="Arial"/>
                <a:ea typeface="Arial"/>
                <a:cs typeface="Arial"/>
                <a:sym typeface="Arial"/>
              </a:rPr>
              <a:t>- B/L LSS</a:t>
            </a:r>
            <a:endParaRPr sz="1400" b="1" i="0" u="none" strike="noStrike" cap="none">
              <a:solidFill>
                <a:srgbClr val="134F5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69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r>
              <a:rPr lang="fr-FR" sz="738" b="1" i="0" u="none" strike="noStrike" cap="none">
                <a:solidFill>
                  <a:srgbClr val="134F5C"/>
                </a:solidFill>
                <a:latin typeface="Arial"/>
                <a:ea typeface="Arial"/>
                <a:cs typeface="Arial"/>
                <a:sym typeface="Arial"/>
              </a:rPr>
              <a:t>- ECG</a:t>
            </a:r>
            <a:endParaRPr sz="1400" b="1" i="0" u="none" strike="noStrike" cap="none">
              <a:solidFill>
                <a:srgbClr val="134F5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69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r>
              <a:rPr lang="fr-FR" sz="738" b="1" i="0" u="none" strike="noStrike" cap="none">
                <a:solidFill>
                  <a:srgbClr val="134F5C"/>
                </a:solidFill>
                <a:latin typeface="Arial"/>
                <a:ea typeface="Arial"/>
                <a:cs typeface="Arial"/>
                <a:sym typeface="Arial"/>
              </a:rPr>
              <a:t>- D2</a:t>
            </a:r>
            <a:endParaRPr sz="1400" b="1" i="0" u="none" strike="noStrike" cap="none">
              <a:solidFill>
                <a:srgbClr val="134F5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69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r>
              <a:rPr lang="fr-FR" sz="738" b="1" i="0" u="none" strike="noStrike" cap="none">
                <a:solidFill>
                  <a:srgbClr val="134F5C"/>
                </a:solidFill>
                <a:latin typeface="Arial"/>
                <a:ea typeface="Arial"/>
                <a:cs typeface="Arial"/>
                <a:sym typeface="Arial"/>
              </a:rPr>
              <a:t>- DCG</a:t>
            </a:r>
            <a:endParaRPr sz="1400" b="1" i="0" u="none" strike="noStrike" cap="none">
              <a:solidFill>
                <a:srgbClr val="134F5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69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r>
              <a:rPr lang="fr-FR" sz="738" b="1" i="0" u="none" strike="noStrike" cap="none">
                <a:solidFill>
                  <a:srgbClr val="134F5C"/>
                </a:solidFill>
                <a:latin typeface="Arial"/>
                <a:ea typeface="Arial"/>
                <a:cs typeface="Arial"/>
                <a:sym typeface="Arial"/>
              </a:rPr>
              <a:t>- D1</a:t>
            </a:r>
            <a:endParaRPr sz="1400" b="1" i="0" u="none" strike="noStrike" cap="none">
              <a:solidFill>
                <a:srgbClr val="134F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" name="Google Shape;130;p6"/>
          <p:cNvGrpSpPr/>
          <p:nvPr/>
        </p:nvGrpSpPr>
        <p:grpSpPr>
          <a:xfrm>
            <a:off x="5239701" y="742653"/>
            <a:ext cx="1685157" cy="917896"/>
            <a:chOff x="0" y="1442"/>
            <a:chExt cx="3195556" cy="1740600"/>
          </a:xfrm>
        </p:grpSpPr>
        <p:sp>
          <p:nvSpPr>
            <p:cNvPr id="131" name="Google Shape;131;p6"/>
            <p:cNvSpPr txBox="1"/>
            <p:nvPr/>
          </p:nvSpPr>
          <p:spPr>
            <a:xfrm>
              <a:off x="0" y="1442"/>
              <a:ext cx="3150000" cy="174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ctr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8"/>
                <a:buFont typeface="Arial"/>
                <a:buNone/>
              </a:pPr>
              <a:r>
                <a:rPr lang="fr-FR" sz="738" b="1" i="0" u="sng" strike="noStrike" cap="none">
                  <a:solidFill>
                    <a:srgbClr val="990000"/>
                  </a:solidFill>
                  <a:latin typeface="Arial"/>
                  <a:ea typeface="Arial"/>
                  <a:cs typeface="Arial"/>
                  <a:sym typeface="Arial"/>
                </a:rPr>
                <a:t>LICENCES</a:t>
              </a:r>
              <a:endParaRPr sz="14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80000"/>
                </a:lnSpc>
                <a:spcBef>
                  <a:spcPts val="369"/>
                </a:spcBef>
                <a:spcAft>
                  <a:spcPts val="0"/>
                </a:spcAft>
                <a:buClr>
                  <a:srgbClr val="000000"/>
                </a:buClr>
                <a:buSzPts val="738"/>
                <a:buFont typeface="Arial"/>
                <a:buNone/>
              </a:pPr>
              <a:r>
                <a:rPr lang="fr-FR" sz="738" b="1" i="0" u="none" strike="noStrike" cap="none">
                  <a:solidFill>
                    <a:srgbClr val="990000"/>
                  </a:solidFill>
                  <a:latin typeface="Arial"/>
                  <a:ea typeface="Arial"/>
                  <a:cs typeface="Arial"/>
                  <a:sym typeface="Arial"/>
                </a:rPr>
                <a:t>- Economie – gestion</a:t>
              </a:r>
              <a:endParaRPr sz="14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02543" marR="0" lvl="0" indent="-102543" algn="l" rtl="0">
                <a:lnSpc>
                  <a:spcPct val="80000"/>
                </a:lnSpc>
                <a:spcBef>
                  <a:spcPts val="369"/>
                </a:spcBef>
                <a:spcAft>
                  <a:spcPts val="0"/>
                </a:spcAft>
                <a:buClr>
                  <a:srgbClr val="990000"/>
                </a:buClr>
                <a:buSzPts val="1070"/>
                <a:buFont typeface="Arial"/>
                <a:buChar char="-"/>
              </a:pPr>
              <a:r>
                <a:rPr lang="fr-FR" sz="738" b="1" i="0" u="none" strike="noStrike" cap="none">
                  <a:solidFill>
                    <a:srgbClr val="990000"/>
                  </a:solidFill>
                  <a:latin typeface="Arial"/>
                  <a:ea typeface="Arial"/>
                  <a:cs typeface="Arial"/>
                  <a:sym typeface="Arial"/>
                </a:rPr>
                <a:t>MSH / AES</a:t>
              </a:r>
              <a:endParaRPr sz="14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80000"/>
                </a:lnSpc>
                <a:spcBef>
                  <a:spcPts val="369"/>
                </a:spcBef>
                <a:spcAft>
                  <a:spcPts val="0"/>
                </a:spcAft>
                <a:buClr>
                  <a:srgbClr val="000000"/>
                </a:buClr>
                <a:buSzPts val="738"/>
                <a:buFont typeface="Arial"/>
                <a:buNone/>
              </a:pPr>
              <a:r>
                <a:rPr lang="fr-FR" sz="738" b="1" i="0" u="none" strike="noStrike" cap="none">
                  <a:solidFill>
                    <a:srgbClr val="990000"/>
                  </a:solidFill>
                  <a:latin typeface="Arial"/>
                  <a:ea typeface="Arial"/>
                  <a:cs typeface="Arial"/>
                  <a:sym typeface="Arial"/>
                </a:rPr>
                <a:t>- Administration publique</a:t>
              </a:r>
              <a:endParaRPr sz="14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-46863" algn="l" rtl="0">
                <a:lnSpc>
                  <a:spcPct val="80000"/>
                </a:lnSpc>
                <a:spcBef>
                  <a:spcPts val="369"/>
                </a:spcBef>
                <a:spcAft>
                  <a:spcPts val="0"/>
                </a:spcAft>
                <a:buClr>
                  <a:srgbClr val="990000"/>
                </a:buClr>
                <a:buSzPts val="738"/>
                <a:buFont typeface="Arial"/>
                <a:buChar char="-"/>
              </a:pPr>
              <a:r>
                <a:rPr lang="fr-FR" sz="738" b="1" i="0" u="none" strike="noStrike" cap="none">
                  <a:solidFill>
                    <a:srgbClr val="990000"/>
                  </a:solidFill>
                  <a:latin typeface="Arial"/>
                  <a:ea typeface="Arial"/>
                  <a:cs typeface="Arial"/>
                  <a:sym typeface="Arial"/>
                </a:rPr>
                <a:t> Psychologie</a:t>
              </a:r>
              <a:endParaRPr sz="14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02543" marR="0" lvl="0" indent="-102543" algn="l" rtl="0">
                <a:lnSpc>
                  <a:spcPct val="80000"/>
                </a:lnSpc>
                <a:spcBef>
                  <a:spcPts val="369"/>
                </a:spcBef>
                <a:spcAft>
                  <a:spcPts val="0"/>
                </a:spcAft>
                <a:buClr>
                  <a:srgbClr val="990000"/>
                </a:buClr>
                <a:buSzPts val="1070"/>
                <a:buFont typeface="Arial"/>
                <a:buChar char="-"/>
              </a:pPr>
              <a:r>
                <a:rPr lang="fr-FR" sz="738" b="1" i="0" u="none" strike="noStrike" cap="none">
                  <a:solidFill>
                    <a:srgbClr val="990000"/>
                  </a:solidFill>
                  <a:latin typeface="Arial"/>
                  <a:ea typeface="Arial"/>
                  <a:cs typeface="Arial"/>
                  <a:sym typeface="Arial"/>
                </a:rPr>
                <a:t>MIASH</a:t>
              </a:r>
              <a:endParaRPr sz="14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6"/>
            <p:cNvSpPr txBox="1"/>
            <p:nvPr/>
          </p:nvSpPr>
          <p:spPr>
            <a:xfrm>
              <a:off x="2217856" y="271010"/>
              <a:ext cx="977700" cy="106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ctr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8"/>
                <a:buFont typeface="Arial"/>
                <a:buNone/>
              </a:pPr>
              <a:r>
                <a:rPr lang="fr-FR" sz="738" b="1" i="0" u="none" strike="noStrike" cap="none">
                  <a:solidFill>
                    <a:srgbClr val="980000"/>
                  </a:solidFill>
                  <a:latin typeface="Arial"/>
                  <a:ea typeface="Arial"/>
                  <a:cs typeface="Arial"/>
                  <a:sym typeface="Arial"/>
                </a:rPr>
                <a:t>- DCG</a:t>
              </a:r>
              <a:endParaRPr sz="14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-46863" algn="l" rtl="0">
                <a:lnSpc>
                  <a:spcPct val="80000"/>
                </a:lnSpc>
                <a:spcBef>
                  <a:spcPts val="369"/>
                </a:spcBef>
                <a:spcAft>
                  <a:spcPts val="0"/>
                </a:spcAft>
                <a:buClr>
                  <a:srgbClr val="980000"/>
                </a:buClr>
                <a:buSzPts val="738"/>
                <a:buFont typeface="Arial"/>
                <a:buChar char="-"/>
              </a:pPr>
              <a:r>
                <a:rPr lang="fr-FR" sz="738" b="1" i="0" u="none" strike="noStrike" cap="none">
                  <a:solidFill>
                    <a:srgbClr val="980000"/>
                  </a:solidFill>
                  <a:latin typeface="Arial"/>
                  <a:ea typeface="Arial"/>
                  <a:cs typeface="Arial"/>
                  <a:sym typeface="Arial"/>
                </a:rPr>
                <a:t> TQM</a:t>
              </a:r>
              <a:endParaRPr sz="14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80000"/>
                </a:lnSpc>
                <a:spcBef>
                  <a:spcPts val="369"/>
                </a:spcBef>
                <a:spcAft>
                  <a:spcPts val="0"/>
                </a:spcAft>
                <a:buClr>
                  <a:srgbClr val="000000"/>
                </a:buClr>
                <a:buSzPts val="738"/>
                <a:buFont typeface="Arial"/>
                <a:buNone/>
              </a:pPr>
              <a:r>
                <a:rPr lang="fr-FR" sz="738" b="1" i="0" u="none" strike="noStrike" cap="none">
                  <a:solidFill>
                    <a:srgbClr val="980000"/>
                  </a:solidFill>
                  <a:latin typeface="Arial"/>
                  <a:ea typeface="Arial"/>
                  <a:cs typeface="Arial"/>
                  <a:sym typeface="Arial"/>
                </a:rPr>
                <a:t>- Droit</a:t>
              </a:r>
              <a:endParaRPr sz="14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80000"/>
                </a:lnSpc>
                <a:spcBef>
                  <a:spcPts val="369"/>
                </a:spcBef>
                <a:spcAft>
                  <a:spcPts val="0"/>
                </a:spcAft>
                <a:buClr>
                  <a:srgbClr val="000000"/>
                </a:buClr>
                <a:buSzPts val="738"/>
                <a:buFont typeface="Arial"/>
                <a:buNone/>
              </a:pPr>
              <a:r>
                <a:rPr lang="fr-FR" sz="738" b="1" i="0" u="none" strike="noStrike" cap="none">
                  <a:solidFill>
                    <a:srgbClr val="980000"/>
                  </a:solidFill>
                  <a:latin typeface="Arial"/>
                  <a:ea typeface="Arial"/>
                  <a:cs typeface="Arial"/>
                  <a:sym typeface="Arial"/>
                </a:rPr>
                <a:t>- LEA</a:t>
              </a:r>
              <a:endParaRPr sz="14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33" name="Google Shape;133;p6"/>
          <p:cNvCxnSpPr/>
          <p:nvPr/>
        </p:nvCxnSpPr>
        <p:spPr>
          <a:xfrm rot="10800000" flipH="1">
            <a:off x="3782868" y="726529"/>
            <a:ext cx="321633" cy="321633"/>
          </a:xfrm>
          <a:prstGeom prst="straightConnector1">
            <a:avLst/>
          </a:prstGeom>
          <a:noFill/>
          <a:ln w="25400" cap="flat" cmpd="sng">
            <a:solidFill>
              <a:srgbClr val="0365C0"/>
            </a:solidFill>
            <a:prstDash val="dashDot"/>
            <a:miter lim="400000"/>
            <a:headEnd type="none" w="sm" len="sm"/>
            <a:tailEnd type="none" w="sm" len="sm"/>
          </a:ln>
        </p:spPr>
      </p:cxnSp>
      <p:cxnSp>
        <p:nvCxnSpPr>
          <p:cNvPr id="134" name="Google Shape;134;p6"/>
          <p:cNvCxnSpPr/>
          <p:nvPr/>
        </p:nvCxnSpPr>
        <p:spPr>
          <a:xfrm rot="10800000">
            <a:off x="2741655" y="726529"/>
            <a:ext cx="321633" cy="321633"/>
          </a:xfrm>
          <a:prstGeom prst="straightConnector1">
            <a:avLst/>
          </a:prstGeom>
          <a:noFill/>
          <a:ln w="25400" cap="flat" cmpd="sng">
            <a:solidFill>
              <a:srgbClr val="0365C0"/>
            </a:solidFill>
            <a:prstDash val="dashDot"/>
            <a:miter lim="400000"/>
            <a:headEnd type="none" w="sm" len="sm"/>
            <a:tailEnd type="none" w="sm" len="sm"/>
          </a:ln>
        </p:spPr>
      </p:cxnSp>
      <p:cxnSp>
        <p:nvCxnSpPr>
          <p:cNvPr id="135" name="Google Shape;135;p6"/>
          <p:cNvCxnSpPr/>
          <p:nvPr/>
        </p:nvCxnSpPr>
        <p:spPr>
          <a:xfrm>
            <a:off x="3423078" y="550113"/>
            <a:ext cx="1" cy="326369"/>
          </a:xfrm>
          <a:prstGeom prst="straightConnector1">
            <a:avLst/>
          </a:prstGeom>
          <a:noFill/>
          <a:ln w="25400" cap="flat" cmpd="sng">
            <a:solidFill>
              <a:srgbClr val="0365C0"/>
            </a:solidFill>
            <a:prstDash val="dashDot"/>
            <a:miter lim="400000"/>
            <a:headEnd type="none" w="sm" len="sm"/>
            <a:tailEnd type="none" w="sm" len="sm"/>
          </a:ln>
        </p:spPr>
      </p:cxnSp>
      <p:sp>
        <p:nvSpPr>
          <p:cNvPr id="136" name="Google Shape;136;p6"/>
          <p:cNvSpPr txBox="1"/>
          <p:nvPr/>
        </p:nvSpPr>
        <p:spPr>
          <a:xfrm>
            <a:off x="2201801" y="-151"/>
            <a:ext cx="1039200" cy="7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r>
              <a:rPr lang="fr-FR" sz="738" b="1" i="0" u="sng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LICENCES</a:t>
            </a:r>
            <a:endParaRPr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46863" algn="l" rtl="0">
              <a:lnSpc>
                <a:spcPct val="80000"/>
              </a:lnSpc>
              <a:spcBef>
                <a:spcPts val="369"/>
              </a:spcBef>
              <a:spcAft>
                <a:spcPts val="0"/>
              </a:spcAft>
              <a:buClr>
                <a:srgbClr val="CC0000"/>
              </a:buClr>
              <a:buSzPts val="738"/>
              <a:buFont typeface="Arial"/>
              <a:buChar char="-"/>
            </a:pPr>
            <a:r>
              <a:rPr lang="fr-FR" sz="738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LAS (accès santé)</a:t>
            </a:r>
            <a:endParaRPr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46863" algn="l" rtl="0">
              <a:lnSpc>
                <a:spcPct val="80000"/>
              </a:lnSpc>
              <a:spcBef>
                <a:spcPts val="369"/>
              </a:spcBef>
              <a:spcAft>
                <a:spcPts val="0"/>
              </a:spcAft>
              <a:buClr>
                <a:srgbClr val="CC0000"/>
              </a:buClr>
              <a:buSzPts val="738"/>
              <a:buFont typeface="Arial"/>
              <a:buChar char="-"/>
            </a:pPr>
            <a:r>
              <a:rPr lang="fr-FR" sz="738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Psychologie</a:t>
            </a:r>
            <a:endParaRPr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46863" algn="l" rtl="0">
              <a:lnSpc>
                <a:spcPct val="80000"/>
              </a:lnSpc>
              <a:spcBef>
                <a:spcPts val="369"/>
              </a:spcBef>
              <a:spcAft>
                <a:spcPts val="0"/>
              </a:spcAft>
              <a:buClr>
                <a:srgbClr val="CC0000"/>
              </a:buClr>
              <a:buSzPts val="738"/>
              <a:buFont typeface="Arial"/>
              <a:buChar char="-"/>
            </a:pPr>
            <a:r>
              <a:rPr lang="fr-FR" sz="738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STAPS</a:t>
            </a:r>
            <a:endParaRPr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46863" algn="l" rtl="0">
              <a:lnSpc>
                <a:spcPct val="80000"/>
              </a:lnSpc>
              <a:spcBef>
                <a:spcPts val="369"/>
              </a:spcBef>
              <a:spcAft>
                <a:spcPts val="0"/>
              </a:spcAft>
              <a:buClr>
                <a:srgbClr val="CC0000"/>
              </a:buClr>
              <a:buSzPts val="738"/>
              <a:buFont typeface="Arial"/>
              <a:buChar char="-"/>
            </a:pPr>
            <a:r>
              <a:rPr lang="fr-FR" sz="738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Sciences Sanitaires et sociales</a:t>
            </a:r>
            <a:endParaRPr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3233627" y="223352"/>
            <a:ext cx="6021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r>
              <a:rPr lang="fr-FR" sz="738" b="1" i="0" u="sng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ECOLES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69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r>
              <a:rPr lang="fr-FR" sz="738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- Infirmières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3954821" y="184879"/>
            <a:ext cx="5757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r>
              <a:rPr lang="fr-FR" sz="738" b="1" i="0" u="sng" strike="noStrike" cap="none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rPr>
              <a:t>BUT</a:t>
            </a:r>
            <a:endParaRPr sz="1400" b="1" i="0" u="none" strike="noStrike" cap="none">
              <a:solidFill>
                <a:srgbClr val="351C7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2543" marR="0" lvl="0" indent="-102543" algn="l" rtl="0">
              <a:lnSpc>
                <a:spcPct val="80000"/>
              </a:lnSpc>
              <a:spcBef>
                <a:spcPts val="369"/>
              </a:spcBef>
              <a:spcAft>
                <a:spcPts val="0"/>
              </a:spcAft>
              <a:buClr>
                <a:srgbClr val="351C75"/>
              </a:buClr>
              <a:buSzPts val="1070"/>
              <a:buFont typeface="Arial"/>
              <a:buChar char="-"/>
            </a:pPr>
            <a:r>
              <a:rPr lang="fr-FR" sz="738" b="1" i="0" u="none" strike="noStrike" cap="none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rPr>
              <a:t>Carrières sociales </a:t>
            </a:r>
            <a:endParaRPr sz="1400" b="1" i="0" u="none" strike="noStrike" cap="none">
              <a:solidFill>
                <a:srgbClr val="351C7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2543" marR="0" lvl="0" indent="-102543" algn="l" rtl="0">
              <a:lnSpc>
                <a:spcPct val="80000"/>
              </a:lnSpc>
              <a:spcBef>
                <a:spcPts val="369"/>
              </a:spcBef>
              <a:spcAft>
                <a:spcPts val="0"/>
              </a:spcAft>
              <a:buClr>
                <a:srgbClr val="351C75"/>
              </a:buClr>
              <a:buSzPts val="1070"/>
              <a:buFont typeface="Arial"/>
              <a:buChar char="-"/>
            </a:pPr>
            <a:r>
              <a:rPr lang="fr-FR" sz="738" b="1" i="0" u="none" strike="noStrike" cap="none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rPr>
              <a:t>STID</a:t>
            </a:r>
            <a:endParaRPr sz="1400" b="1" i="0" u="none" strike="noStrike" cap="none">
              <a:solidFill>
                <a:srgbClr val="351C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" name="Google Shape;139;p6"/>
          <p:cNvCxnSpPr/>
          <p:nvPr/>
        </p:nvCxnSpPr>
        <p:spPr>
          <a:xfrm flipH="1">
            <a:off x="2747137" y="4122695"/>
            <a:ext cx="323638" cy="319616"/>
          </a:xfrm>
          <a:prstGeom prst="straightConnector1">
            <a:avLst/>
          </a:prstGeom>
          <a:noFill/>
          <a:ln w="25400" cap="flat" cmpd="sng">
            <a:solidFill>
              <a:srgbClr val="C82506"/>
            </a:solidFill>
            <a:prstDash val="dashDot"/>
            <a:miter lim="400000"/>
            <a:headEnd type="none" w="sm" len="sm"/>
            <a:tailEnd type="none" w="sm" len="sm"/>
          </a:ln>
        </p:spPr>
      </p:cxnSp>
      <p:cxnSp>
        <p:nvCxnSpPr>
          <p:cNvPr id="140" name="Google Shape;140;p6"/>
          <p:cNvCxnSpPr>
            <a:endCxn id="141" idx="1"/>
          </p:cNvCxnSpPr>
          <p:nvPr/>
        </p:nvCxnSpPr>
        <p:spPr>
          <a:xfrm>
            <a:off x="3790290" y="4127210"/>
            <a:ext cx="242700" cy="100200"/>
          </a:xfrm>
          <a:prstGeom prst="straightConnector1">
            <a:avLst/>
          </a:prstGeom>
          <a:noFill/>
          <a:ln w="25400" cap="flat" cmpd="sng">
            <a:solidFill>
              <a:srgbClr val="C82506"/>
            </a:solidFill>
            <a:prstDash val="dashDot"/>
            <a:miter lim="400000"/>
            <a:headEnd type="none" w="sm" len="sm"/>
            <a:tailEnd type="none" w="sm" len="sm"/>
          </a:ln>
        </p:spPr>
      </p:cxnSp>
      <p:cxnSp>
        <p:nvCxnSpPr>
          <p:cNvPr id="142" name="Google Shape;142;p6"/>
          <p:cNvCxnSpPr/>
          <p:nvPr/>
        </p:nvCxnSpPr>
        <p:spPr>
          <a:xfrm rot="10800000" flipH="1">
            <a:off x="3412191" y="4296621"/>
            <a:ext cx="17293" cy="145690"/>
          </a:xfrm>
          <a:prstGeom prst="straightConnector1">
            <a:avLst/>
          </a:prstGeom>
          <a:noFill/>
          <a:ln w="25400" cap="flat" cmpd="sng">
            <a:solidFill>
              <a:srgbClr val="C82506"/>
            </a:solidFill>
            <a:prstDash val="dashDot"/>
            <a:miter lim="400000"/>
            <a:headEnd type="none" w="sm" len="sm"/>
            <a:tailEnd type="none" w="sm" len="sm"/>
          </a:ln>
        </p:spPr>
      </p:cxnSp>
      <p:grpSp>
        <p:nvGrpSpPr>
          <p:cNvPr id="143" name="Google Shape;143;p6"/>
          <p:cNvGrpSpPr/>
          <p:nvPr/>
        </p:nvGrpSpPr>
        <p:grpSpPr>
          <a:xfrm>
            <a:off x="2311348" y="4378069"/>
            <a:ext cx="755295" cy="685271"/>
            <a:chOff x="-60426" y="-105989"/>
            <a:chExt cx="1432262" cy="1299475"/>
          </a:xfrm>
        </p:grpSpPr>
        <p:sp>
          <p:nvSpPr>
            <p:cNvPr id="144" name="Google Shape;144;p6"/>
            <p:cNvSpPr txBox="1"/>
            <p:nvPr/>
          </p:nvSpPr>
          <p:spPr>
            <a:xfrm>
              <a:off x="-60426" y="656486"/>
              <a:ext cx="696300" cy="53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ctr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8"/>
                <a:buFont typeface="Arial"/>
                <a:buNone/>
              </a:pPr>
              <a:r>
                <a:rPr lang="fr-FR" sz="738" b="1" i="0" u="sng" strike="noStrike" cap="non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CPGE</a:t>
              </a:r>
              <a:endParaRPr sz="1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80000"/>
                </a:lnSpc>
                <a:spcBef>
                  <a:spcPts val="369"/>
                </a:spcBef>
                <a:spcAft>
                  <a:spcPts val="0"/>
                </a:spcAft>
                <a:buClr>
                  <a:srgbClr val="000000"/>
                </a:buClr>
                <a:buSzPts val="738"/>
                <a:buFont typeface="Arial"/>
                <a:buNone/>
              </a:pPr>
              <a:r>
                <a:rPr lang="fr-FR" sz="738" b="1" i="0" u="none" strike="noStrike" cap="non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- D1</a:t>
              </a:r>
              <a:endParaRPr sz="1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6"/>
            <p:cNvSpPr txBox="1"/>
            <p:nvPr/>
          </p:nvSpPr>
          <p:spPr>
            <a:xfrm>
              <a:off x="-58264" y="-105989"/>
              <a:ext cx="1430100" cy="70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ctr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8"/>
                <a:buFont typeface="Arial"/>
                <a:buNone/>
              </a:pPr>
              <a:r>
                <a:rPr lang="fr-FR" sz="738" b="1" i="0" u="sng" strike="noStrike" cap="non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ECOLES</a:t>
              </a:r>
              <a:endParaRPr sz="1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80000"/>
                </a:lnSpc>
                <a:spcBef>
                  <a:spcPts val="369"/>
                </a:spcBef>
                <a:spcAft>
                  <a:spcPts val="0"/>
                </a:spcAft>
                <a:buClr>
                  <a:srgbClr val="000000"/>
                </a:buClr>
                <a:buSzPts val="738"/>
                <a:buFont typeface="Arial"/>
                <a:buNone/>
              </a:pPr>
              <a:r>
                <a:rPr lang="fr-FR" sz="738" b="1" i="0" u="none" strike="noStrike" cap="non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- Formations du social</a:t>
              </a:r>
              <a:endParaRPr sz="1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" name="Google Shape;146;p6"/>
          <p:cNvSpPr txBox="1"/>
          <p:nvPr/>
        </p:nvSpPr>
        <p:spPr>
          <a:xfrm>
            <a:off x="3004277" y="4346541"/>
            <a:ext cx="10392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r>
              <a:rPr lang="fr-FR" sz="738" b="1" i="0" u="sng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BUT</a:t>
            </a:r>
            <a:endParaRPr sz="14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2543" marR="0" lvl="0" indent="-102543" algn="l" rtl="0">
              <a:lnSpc>
                <a:spcPct val="80000"/>
              </a:lnSpc>
              <a:spcBef>
                <a:spcPts val="369"/>
              </a:spcBef>
              <a:spcAft>
                <a:spcPts val="0"/>
              </a:spcAft>
              <a:buClr>
                <a:srgbClr val="FF00FF"/>
              </a:buClr>
              <a:buSzPts val="1070"/>
              <a:buFont typeface="Arial"/>
              <a:buChar char="-"/>
            </a:pPr>
            <a:r>
              <a:rPr lang="fr-FR" sz="738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Carrières sociales</a:t>
            </a:r>
            <a:endParaRPr sz="738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2543" marR="0" lvl="0" indent="-102543" algn="l" rtl="0">
              <a:lnSpc>
                <a:spcPct val="80000"/>
              </a:lnSpc>
              <a:spcBef>
                <a:spcPts val="369"/>
              </a:spcBef>
              <a:spcAft>
                <a:spcPts val="0"/>
              </a:spcAft>
              <a:buClr>
                <a:srgbClr val="FF00FF"/>
              </a:buClr>
              <a:buSzPts val="1070"/>
              <a:buFont typeface="Arial"/>
              <a:buChar char="-"/>
            </a:pPr>
            <a:r>
              <a:rPr lang="fr-FR" sz="738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Carrières juridiques</a:t>
            </a:r>
            <a:endParaRPr sz="738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2543" marR="0" lvl="0" indent="-102543" algn="l" rtl="0">
              <a:lnSpc>
                <a:spcPct val="80000"/>
              </a:lnSpc>
              <a:spcBef>
                <a:spcPts val="369"/>
              </a:spcBef>
              <a:spcAft>
                <a:spcPts val="0"/>
              </a:spcAft>
              <a:buClr>
                <a:srgbClr val="FF00FF"/>
              </a:buClr>
              <a:buSzPts val="1070"/>
              <a:buFont typeface="Arial"/>
              <a:buChar char="-"/>
            </a:pPr>
            <a:r>
              <a:rPr lang="fr-FR" sz="738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Info-com</a:t>
            </a:r>
            <a:endParaRPr sz="14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7" name="Google Shape;147;p6"/>
          <p:cNvCxnSpPr/>
          <p:nvPr/>
        </p:nvCxnSpPr>
        <p:spPr>
          <a:xfrm rot="10800000">
            <a:off x="1425291" y="2951333"/>
            <a:ext cx="439739" cy="116299"/>
          </a:xfrm>
          <a:prstGeom prst="straightConnector1">
            <a:avLst/>
          </a:prstGeom>
          <a:noFill/>
          <a:ln w="25400" cap="flat" cmpd="sng">
            <a:solidFill>
              <a:srgbClr val="773F9B"/>
            </a:solidFill>
            <a:prstDash val="dashDot"/>
            <a:miter lim="400000"/>
            <a:headEnd type="none" w="sm" len="sm"/>
            <a:tailEnd type="none" w="sm" len="sm"/>
          </a:ln>
        </p:spPr>
      </p:cxnSp>
      <p:cxnSp>
        <p:nvCxnSpPr>
          <p:cNvPr id="148" name="Google Shape;148;p6"/>
          <p:cNvCxnSpPr/>
          <p:nvPr/>
        </p:nvCxnSpPr>
        <p:spPr>
          <a:xfrm flipH="1">
            <a:off x="1897537" y="3689633"/>
            <a:ext cx="329306" cy="432934"/>
          </a:xfrm>
          <a:prstGeom prst="straightConnector1">
            <a:avLst/>
          </a:prstGeom>
          <a:noFill/>
          <a:ln w="25400" cap="flat" cmpd="sng">
            <a:solidFill>
              <a:srgbClr val="773F9B"/>
            </a:solidFill>
            <a:prstDash val="dashDot"/>
            <a:miter lim="400000"/>
            <a:headEnd type="none" w="sm" len="sm"/>
            <a:tailEnd type="none" w="sm" len="sm"/>
          </a:ln>
        </p:spPr>
      </p:cxnSp>
      <p:cxnSp>
        <p:nvCxnSpPr>
          <p:cNvPr id="149" name="Google Shape;149;p6"/>
          <p:cNvCxnSpPr/>
          <p:nvPr/>
        </p:nvCxnSpPr>
        <p:spPr>
          <a:xfrm rot="10800000" flipH="1">
            <a:off x="1615425" y="3464954"/>
            <a:ext cx="282112" cy="164103"/>
          </a:xfrm>
          <a:prstGeom prst="straightConnector1">
            <a:avLst/>
          </a:prstGeom>
          <a:noFill/>
          <a:ln w="25400" cap="flat" cmpd="sng">
            <a:solidFill>
              <a:srgbClr val="773F9B"/>
            </a:solidFill>
            <a:prstDash val="dashDot"/>
            <a:miter lim="400000"/>
            <a:headEnd type="none" w="sm" len="sm"/>
            <a:tailEnd type="none" w="sm" len="sm"/>
          </a:ln>
        </p:spPr>
      </p:cxnSp>
      <p:sp>
        <p:nvSpPr>
          <p:cNvPr id="150" name="Google Shape;150;p6"/>
          <p:cNvSpPr txBox="1"/>
          <p:nvPr/>
        </p:nvSpPr>
        <p:spPr>
          <a:xfrm>
            <a:off x="969057" y="3684727"/>
            <a:ext cx="11397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r>
              <a:rPr lang="fr-FR" sz="738" b="1" i="0" u="sng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ECOLES</a:t>
            </a:r>
            <a:endParaRPr sz="1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69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r>
              <a:rPr lang="fr-FR" sz="738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- Formations du social</a:t>
            </a:r>
            <a:endParaRPr sz="1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 txBox="1"/>
          <p:nvPr/>
        </p:nvSpPr>
        <p:spPr>
          <a:xfrm>
            <a:off x="2077659" y="3133335"/>
            <a:ext cx="462867" cy="190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7"/>
              <a:buFont typeface="Arial"/>
              <a:buNone/>
            </a:pPr>
            <a:r>
              <a:rPr lang="fr-FR" sz="110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LLCE*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30336" y="4884953"/>
            <a:ext cx="1695000" cy="2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6"/>
              <a:buFont typeface="Arial"/>
              <a:buNone/>
            </a:pPr>
            <a:r>
              <a:rPr lang="fr-FR" sz="796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fr-FR" sz="796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fr-FR" sz="596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LLCE =  Langues Littératures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4821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6"/>
              <a:buFont typeface="Arial"/>
              <a:buNone/>
            </a:pPr>
            <a:r>
              <a:rPr lang="fr-FR" sz="596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et Cultures Étrangères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" name="Google Shape;153;p6"/>
          <p:cNvGrpSpPr/>
          <p:nvPr/>
        </p:nvGrpSpPr>
        <p:grpSpPr>
          <a:xfrm>
            <a:off x="5473122" y="1761693"/>
            <a:ext cx="1396185" cy="861345"/>
            <a:chOff x="0" y="4899"/>
            <a:chExt cx="2647800" cy="1633500"/>
          </a:xfrm>
        </p:grpSpPr>
        <p:sp>
          <p:nvSpPr>
            <p:cNvPr id="154" name="Google Shape;154;p6"/>
            <p:cNvSpPr txBox="1"/>
            <p:nvPr/>
          </p:nvSpPr>
          <p:spPr>
            <a:xfrm>
              <a:off x="0" y="4899"/>
              <a:ext cx="2647800" cy="16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ctr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8"/>
                <a:buFont typeface="Arial"/>
                <a:buNone/>
              </a:pPr>
              <a:r>
                <a:rPr lang="fr-FR" sz="738" b="1" i="0" u="sng" strike="noStrike" cap="none">
                  <a:solidFill>
                    <a:srgbClr val="20124D"/>
                  </a:solidFill>
                  <a:latin typeface="Arial"/>
                  <a:ea typeface="Arial"/>
                  <a:cs typeface="Arial"/>
                  <a:sym typeface="Arial"/>
                </a:rPr>
                <a:t>BUT</a:t>
              </a:r>
              <a:endParaRPr sz="1400" b="1" i="0" u="none" strike="noStrike" cap="none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02543" marR="0" lvl="0" indent="-102543" algn="l" rtl="0">
                <a:lnSpc>
                  <a:spcPct val="80000"/>
                </a:lnSpc>
                <a:spcBef>
                  <a:spcPts val="369"/>
                </a:spcBef>
                <a:spcAft>
                  <a:spcPts val="0"/>
                </a:spcAft>
                <a:buClr>
                  <a:srgbClr val="20124D"/>
                </a:buClr>
                <a:buSzPts val="1070"/>
                <a:buFont typeface="Arial"/>
                <a:buChar char="-"/>
              </a:pPr>
              <a:r>
                <a:rPr lang="fr-FR" sz="738" b="1" i="0" u="none" strike="noStrike" cap="none">
                  <a:solidFill>
                    <a:srgbClr val="20124D"/>
                  </a:solidFill>
                  <a:latin typeface="Arial"/>
                  <a:ea typeface="Arial"/>
                  <a:cs typeface="Arial"/>
                  <a:sym typeface="Arial"/>
                </a:rPr>
                <a:t>STID</a:t>
              </a:r>
              <a:endParaRPr sz="1400" b="1" i="0" u="none" strike="noStrike" cap="none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02543" marR="0" lvl="0" indent="-102543" algn="l" rtl="0">
                <a:lnSpc>
                  <a:spcPct val="80000"/>
                </a:lnSpc>
                <a:spcBef>
                  <a:spcPts val="369"/>
                </a:spcBef>
                <a:spcAft>
                  <a:spcPts val="0"/>
                </a:spcAft>
                <a:buClr>
                  <a:srgbClr val="20124D"/>
                </a:buClr>
                <a:buSzPts val="1070"/>
                <a:buFont typeface="Arial"/>
                <a:buChar char="-"/>
              </a:pPr>
              <a:r>
                <a:rPr lang="fr-FR" sz="738" b="1" i="0" u="none" strike="noStrike" cap="none">
                  <a:solidFill>
                    <a:srgbClr val="20124D"/>
                  </a:solidFill>
                  <a:latin typeface="Arial"/>
                  <a:ea typeface="Arial"/>
                  <a:cs typeface="Arial"/>
                  <a:sym typeface="Arial"/>
                </a:rPr>
                <a:t>GLT</a:t>
              </a:r>
              <a:endParaRPr sz="1400" b="1" i="0" u="none" strike="noStrike" cap="none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02543" marR="0" lvl="0" indent="-102543" algn="l" rtl="0">
                <a:lnSpc>
                  <a:spcPct val="80000"/>
                </a:lnSpc>
                <a:spcBef>
                  <a:spcPts val="369"/>
                </a:spcBef>
                <a:spcAft>
                  <a:spcPts val="0"/>
                </a:spcAft>
                <a:buClr>
                  <a:srgbClr val="20124D"/>
                </a:buClr>
                <a:buSzPts val="1070"/>
                <a:buFont typeface="Arial"/>
                <a:buChar char="-"/>
              </a:pPr>
              <a:r>
                <a:rPr lang="fr-FR" sz="738" b="1" i="0" u="none" strike="noStrike" cap="none">
                  <a:solidFill>
                    <a:srgbClr val="20124D"/>
                  </a:solidFill>
                  <a:latin typeface="Arial"/>
                  <a:ea typeface="Arial"/>
                  <a:cs typeface="Arial"/>
                  <a:sym typeface="Arial"/>
                </a:rPr>
                <a:t>GEA</a:t>
              </a:r>
              <a:endParaRPr sz="1400" b="1" i="0" u="none" strike="noStrike" cap="none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02543" marR="0" lvl="0" indent="-102543" algn="l" rtl="0">
                <a:lnSpc>
                  <a:spcPct val="80000"/>
                </a:lnSpc>
                <a:spcBef>
                  <a:spcPts val="369"/>
                </a:spcBef>
                <a:spcAft>
                  <a:spcPts val="0"/>
                </a:spcAft>
                <a:buClr>
                  <a:srgbClr val="20124D"/>
                </a:buClr>
                <a:buSzPts val="1070"/>
                <a:buFont typeface="Arial"/>
                <a:buChar char="-"/>
              </a:pPr>
              <a:r>
                <a:rPr lang="fr-FR" sz="738" b="1" i="0" u="none" strike="noStrike" cap="none">
                  <a:solidFill>
                    <a:srgbClr val="20124D"/>
                  </a:solidFill>
                  <a:latin typeface="Arial"/>
                  <a:ea typeface="Arial"/>
                  <a:cs typeface="Arial"/>
                  <a:sym typeface="Arial"/>
                </a:rPr>
                <a:t>GACO</a:t>
              </a:r>
              <a:endParaRPr sz="1400" b="1" i="0" u="none" strike="noStrike" cap="none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6"/>
            <p:cNvSpPr txBox="1"/>
            <p:nvPr/>
          </p:nvSpPr>
          <p:spPr>
            <a:xfrm>
              <a:off x="743482" y="113724"/>
              <a:ext cx="1874100" cy="8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ctr" anchorCtr="0">
              <a:spAutoFit/>
            </a:bodyPr>
            <a:lstStyle/>
            <a:p>
              <a:pPr marL="102543" marR="0" lvl="0" indent="-102543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124D"/>
                </a:buClr>
                <a:buSzPts val="1070"/>
                <a:buFont typeface="Arial"/>
                <a:buChar char="-"/>
              </a:pPr>
              <a:r>
                <a:rPr lang="fr-FR" sz="738" b="1" i="0" u="none" strike="noStrike" cap="none">
                  <a:solidFill>
                    <a:srgbClr val="20124D"/>
                  </a:solidFill>
                  <a:latin typeface="Arial"/>
                  <a:ea typeface="Arial"/>
                  <a:cs typeface="Arial"/>
                  <a:sym typeface="Arial"/>
                </a:rPr>
                <a:t>Carrières sociales</a:t>
              </a:r>
              <a:endParaRPr sz="1400" b="1" i="0" u="none" strike="noStrike" cap="none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02543" marR="0" lvl="0" indent="-102543" algn="l" rtl="0">
                <a:lnSpc>
                  <a:spcPct val="80000"/>
                </a:lnSpc>
                <a:spcBef>
                  <a:spcPts val="369"/>
                </a:spcBef>
                <a:spcAft>
                  <a:spcPts val="0"/>
                </a:spcAft>
                <a:buClr>
                  <a:srgbClr val="20124D"/>
                </a:buClr>
                <a:buSzPts val="1070"/>
                <a:buFont typeface="Arial"/>
                <a:buChar char="-"/>
              </a:pPr>
              <a:r>
                <a:rPr lang="fr-FR" sz="738" b="1" i="0" u="none" strike="noStrike" cap="none">
                  <a:solidFill>
                    <a:srgbClr val="20124D"/>
                  </a:solidFill>
                  <a:latin typeface="Arial"/>
                  <a:ea typeface="Arial"/>
                  <a:cs typeface="Arial"/>
                  <a:sym typeface="Arial"/>
                </a:rPr>
                <a:t>Techniques de commercialisation</a:t>
              </a:r>
              <a:endParaRPr sz="1400" b="1" i="0" u="none" strike="noStrike" cap="none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" name="Google Shape;156;p6"/>
          <p:cNvSpPr txBox="1"/>
          <p:nvPr/>
        </p:nvSpPr>
        <p:spPr>
          <a:xfrm>
            <a:off x="4206255" y="1706372"/>
            <a:ext cx="714538" cy="16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6"/>
              <a:buFont typeface="Arial"/>
              <a:buNone/>
            </a:pPr>
            <a:r>
              <a:rPr lang="fr-FR" sz="896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Spécialité ou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4100147" y="1872663"/>
            <a:ext cx="900487" cy="16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6"/>
              <a:buFont typeface="Arial"/>
              <a:buNone/>
            </a:pPr>
            <a:r>
              <a:rPr lang="fr-FR" sz="896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Complémentaire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" name="Google Shape;158;p6"/>
          <p:cNvGrpSpPr/>
          <p:nvPr/>
        </p:nvGrpSpPr>
        <p:grpSpPr>
          <a:xfrm>
            <a:off x="4032990" y="3947628"/>
            <a:ext cx="708777" cy="1137149"/>
            <a:chOff x="-37892" y="-107611"/>
            <a:chExt cx="1344051" cy="2156370"/>
          </a:xfrm>
        </p:grpSpPr>
        <p:sp>
          <p:nvSpPr>
            <p:cNvPr id="141" name="Google Shape;141;p6"/>
            <p:cNvSpPr txBox="1"/>
            <p:nvPr/>
          </p:nvSpPr>
          <p:spPr>
            <a:xfrm>
              <a:off x="-37892" y="-107611"/>
              <a:ext cx="1325100" cy="106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ctr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8"/>
                <a:buFont typeface="Arial"/>
                <a:buNone/>
              </a:pPr>
              <a:r>
                <a:rPr lang="fr-FR" sz="738" b="1" i="0" u="sng" strike="noStrike" cap="none">
                  <a:solidFill>
                    <a:srgbClr val="351C75"/>
                  </a:solidFill>
                  <a:latin typeface="Arial"/>
                  <a:ea typeface="Arial"/>
                  <a:cs typeface="Arial"/>
                  <a:sym typeface="Arial"/>
                </a:rPr>
                <a:t>LICENCES</a:t>
              </a:r>
              <a:endParaRPr sz="1400" b="1" i="0" u="none" strike="noStrike" cap="none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-46863" algn="l" rtl="0">
                <a:lnSpc>
                  <a:spcPct val="80000"/>
                </a:lnSpc>
                <a:spcBef>
                  <a:spcPts val="369"/>
                </a:spcBef>
                <a:spcAft>
                  <a:spcPts val="0"/>
                </a:spcAft>
                <a:buClr>
                  <a:srgbClr val="351C75"/>
                </a:buClr>
                <a:buSzPts val="738"/>
                <a:buFont typeface="Arial"/>
                <a:buChar char="-"/>
              </a:pPr>
              <a:r>
                <a:rPr lang="fr-FR" sz="738" b="1" i="0" u="none" strike="noStrike" cap="none">
                  <a:solidFill>
                    <a:srgbClr val="351C75"/>
                  </a:solidFill>
                  <a:latin typeface="Arial"/>
                  <a:ea typeface="Arial"/>
                  <a:cs typeface="Arial"/>
                  <a:sym typeface="Arial"/>
                </a:rPr>
                <a:t> Droit </a:t>
              </a:r>
              <a:endParaRPr sz="1400" b="1" i="0" u="none" strike="noStrike" cap="none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-46863" algn="l" rtl="0">
                <a:lnSpc>
                  <a:spcPct val="80000"/>
                </a:lnSpc>
                <a:spcBef>
                  <a:spcPts val="369"/>
                </a:spcBef>
                <a:spcAft>
                  <a:spcPts val="0"/>
                </a:spcAft>
                <a:buClr>
                  <a:srgbClr val="351C75"/>
                </a:buClr>
                <a:buSzPts val="738"/>
                <a:buFont typeface="Arial"/>
                <a:buChar char="-"/>
              </a:pPr>
              <a:r>
                <a:rPr lang="fr-FR" sz="738" b="1" i="0" u="none" strike="noStrike" cap="none">
                  <a:solidFill>
                    <a:srgbClr val="351C75"/>
                  </a:solidFill>
                  <a:latin typeface="Arial"/>
                  <a:ea typeface="Arial"/>
                  <a:cs typeface="Arial"/>
                  <a:sym typeface="Arial"/>
                </a:rPr>
                <a:t> Sciences Po</a:t>
              </a:r>
              <a:endParaRPr sz="1400" b="1" i="0" u="none" strike="noStrike" cap="none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-46863" algn="l" rtl="0">
                <a:lnSpc>
                  <a:spcPct val="80000"/>
                </a:lnSpc>
                <a:spcBef>
                  <a:spcPts val="369"/>
                </a:spcBef>
                <a:spcAft>
                  <a:spcPts val="0"/>
                </a:spcAft>
                <a:buClr>
                  <a:srgbClr val="351C75"/>
                </a:buClr>
                <a:buSzPts val="738"/>
                <a:buFont typeface="Arial"/>
                <a:buChar char="-"/>
              </a:pPr>
              <a:r>
                <a:rPr lang="fr-FR" sz="738" b="1" i="0" u="none" strike="noStrike" cap="none">
                  <a:solidFill>
                    <a:srgbClr val="351C75"/>
                  </a:solidFill>
                  <a:latin typeface="Arial"/>
                  <a:ea typeface="Arial"/>
                  <a:cs typeface="Arial"/>
                  <a:sym typeface="Arial"/>
                </a:rPr>
                <a:t> Philosophie</a:t>
              </a:r>
              <a:endParaRPr sz="1400" b="1" i="0" u="none" strike="noStrike" cap="none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6"/>
            <p:cNvSpPr txBox="1"/>
            <p:nvPr/>
          </p:nvSpPr>
          <p:spPr>
            <a:xfrm>
              <a:off x="-18941" y="904859"/>
              <a:ext cx="1325100" cy="11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ctr" anchorCtr="0">
              <a:spAutoFit/>
            </a:bodyPr>
            <a:lstStyle/>
            <a:p>
              <a:pPr marL="0" marR="0" lvl="0" indent="-46863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1C75"/>
                </a:buClr>
                <a:buSzPts val="738"/>
                <a:buFont typeface="Arial"/>
                <a:buChar char="-"/>
              </a:pPr>
              <a:r>
                <a:rPr lang="fr-FR" sz="738" b="1" i="0" u="none" strike="noStrike" cap="none">
                  <a:solidFill>
                    <a:srgbClr val="351C75"/>
                  </a:solidFill>
                  <a:latin typeface="Arial"/>
                  <a:ea typeface="Arial"/>
                  <a:cs typeface="Arial"/>
                  <a:sym typeface="Arial"/>
                </a:rPr>
                <a:t> Sociologie</a:t>
              </a:r>
              <a:endParaRPr sz="1400" b="1" i="0" u="none" strike="noStrike" cap="none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-46863" algn="l" rtl="0">
                <a:lnSpc>
                  <a:spcPct val="80000"/>
                </a:lnSpc>
                <a:spcBef>
                  <a:spcPts val="369"/>
                </a:spcBef>
                <a:spcAft>
                  <a:spcPts val="0"/>
                </a:spcAft>
                <a:buClr>
                  <a:srgbClr val="351C75"/>
                </a:buClr>
                <a:buSzPts val="738"/>
                <a:buFont typeface="Arial"/>
                <a:buChar char="-"/>
              </a:pPr>
              <a:r>
                <a:rPr lang="fr-FR" sz="738" b="1" i="0" u="none" strike="noStrike" cap="none">
                  <a:solidFill>
                    <a:srgbClr val="351C75"/>
                  </a:solidFill>
                  <a:latin typeface="Arial"/>
                  <a:ea typeface="Arial"/>
                  <a:cs typeface="Arial"/>
                  <a:sym typeface="Arial"/>
                </a:rPr>
                <a:t> Sciences de l’éducation</a:t>
              </a:r>
              <a:endParaRPr sz="1400" b="1" i="0" u="none" strike="noStrike" cap="none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80000"/>
                </a:lnSpc>
                <a:spcBef>
                  <a:spcPts val="369"/>
                </a:spcBef>
                <a:spcAft>
                  <a:spcPts val="0"/>
                </a:spcAft>
                <a:buClr>
                  <a:srgbClr val="000000"/>
                </a:buClr>
                <a:buSzPts val="738"/>
                <a:buFont typeface="Arial"/>
                <a:buNone/>
              </a:pPr>
              <a:r>
                <a:rPr lang="fr-FR" sz="738" b="1" i="0" u="none" strike="noStrike" cap="none">
                  <a:solidFill>
                    <a:srgbClr val="351C75"/>
                  </a:solidFill>
                  <a:latin typeface="Arial"/>
                  <a:ea typeface="Arial"/>
                  <a:cs typeface="Arial"/>
                  <a:sym typeface="Arial"/>
                </a:rPr>
                <a:t>- Sciences de l’Homme</a:t>
              </a:r>
              <a:endParaRPr sz="1400" b="1" i="0" u="none" strike="noStrike" cap="none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" name="Google Shape;160;p6"/>
          <p:cNvSpPr txBox="1"/>
          <p:nvPr/>
        </p:nvSpPr>
        <p:spPr>
          <a:xfrm>
            <a:off x="263954" y="2448551"/>
            <a:ext cx="1435500" cy="13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r>
              <a:rPr lang="fr-FR" sz="738" b="1" i="0" u="sng" strike="noStrike" cap="none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rPr>
              <a:t>LICENCES</a:t>
            </a:r>
            <a:endParaRPr sz="1400" b="1" i="0" u="none" strike="noStrike" cap="none">
              <a:solidFill>
                <a:srgbClr val="351C7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69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r>
              <a:rPr lang="fr-FR" sz="738" b="1" i="0" u="none" strike="noStrike" cap="none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rPr>
              <a:t>- Sciences sociales</a:t>
            </a:r>
            <a:endParaRPr sz="1400" b="1" i="0" u="none" strike="noStrike" cap="none">
              <a:solidFill>
                <a:srgbClr val="351C7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69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r>
              <a:rPr lang="fr-FR" sz="738" b="1" i="0" u="none" strike="noStrike" cap="none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rPr>
              <a:t>- Sciences de l’Homme</a:t>
            </a:r>
            <a:endParaRPr sz="1400" b="1" i="0" u="none" strike="noStrike" cap="none">
              <a:solidFill>
                <a:srgbClr val="351C7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2543" marR="0" lvl="0" indent="-102543" algn="l" rtl="0">
              <a:lnSpc>
                <a:spcPct val="80000"/>
              </a:lnSpc>
              <a:spcBef>
                <a:spcPts val="369"/>
              </a:spcBef>
              <a:spcAft>
                <a:spcPts val="0"/>
              </a:spcAft>
              <a:buClr>
                <a:srgbClr val="351C75"/>
              </a:buClr>
              <a:buSzPts val="1070"/>
              <a:buFont typeface="Arial"/>
              <a:buChar char="-"/>
            </a:pPr>
            <a:r>
              <a:rPr lang="fr-FR" sz="738" b="1" i="0" u="none" strike="noStrike" cap="none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rPr>
              <a:t>Géographie et Aménagement</a:t>
            </a:r>
            <a:endParaRPr sz="1400" b="1" i="0" u="none" strike="noStrike" cap="none">
              <a:solidFill>
                <a:srgbClr val="351C7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2543" marR="0" lvl="0" indent="-102543" algn="l" rtl="0">
              <a:lnSpc>
                <a:spcPct val="80000"/>
              </a:lnSpc>
              <a:spcBef>
                <a:spcPts val="369"/>
              </a:spcBef>
              <a:spcAft>
                <a:spcPts val="0"/>
              </a:spcAft>
              <a:buClr>
                <a:srgbClr val="351C75"/>
              </a:buClr>
              <a:buSzPts val="1070"/>
              <a:buFont typeface="Arial"/>
              <a:buChar char="-"/>
            </a:pPr>
            <a:r>
              <a:rPr lang="fr-FR" sz="738" b="1" i="0" u="none" strike="noStrike" cap="none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  <a:endParaRPr sz="1400" b="1" i="0" u="none" strike="noStrike" cap="none">
              <a:solidFill>
                <a:srgbClr val="351C7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2543" marR="0" lvl="0" indent="-102543" algn="l" rtl="0">
              <a:lnSpc>
                <a:spcPct val="80000"/>
              </a:lnSpc>
              <a:spcBef>
                <a:spcPts val="369"/>
              </a:spcBef>
              <a:spcAft>
                <a:spcPts val="0"/>
              </a:spcAft>
              <a:buClr>
                <a:srgbClr val="351C75"/>
              </a:buClr>
              <a:buSzPts val="1070"/>
              <a:buFont typeface="Arial"/>
              <a:buChar char="-"/>
            </a:pPr>
            <a:r>
              <a:rPr lang="fr-FR" sz="738" b="1" i="0" u="none" strike="noStrike" cap="none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rPr>
              <a:t>LEA</a:t>
            </a:r>
            <a:endParaRPr sz="1400" b="1" i="0" u="none" strike="noStrike" cap="none">
              <a:solidFill>
                <a:srgbClr val="351C7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2543" marR="0" lvl="0" indent="-102543" algn="l" rtl="0">
              <a:lnSpc>
                <a:spcPct val="80000"/>
              </a:lnSpc>
              <a:spcBef>
                <a:spcPts val="369"/>
              </a:spcBef>
              <a:spcAft>
                <a:spcPts val="0"/>
              </a:spcAft>
              <a:buClr>
                <a:srgbClr val="351C75"/>
              </a:buClr>
              <a:buSzPts val="1070"/>
              <a:buFont typeface="Arial"/>
              <a:buChar char="-"/>
            </a:pPr>
            <a:r>
              <a:rPr lang="fr-FR" sz="738" b="1" i="0" u="none" strike="noStrike" cap="none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rPr>
              <a:t>LLCR</a:t>
            </a:r>
            <a:endParaRPr sz="1400" b="1" i="0" u="none" strike="noStrike" cap="none">
              <a:solidFill>
                <a:srgbClr val="351C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" name="Google Shape;161;p6"/>
          <p:cNvGrpSpPr/>
          <p:nvPr/>
        </p:nvGrpSpPr>
        <p:grpSpPr>
          <a:xfrm>
            <a:off x="418600" y="4023615"/>
            <a:ext cx="1866817" cy="861418"/>
            <a:chOff x="-18435" y="76351"/>
            <a:chExt cx="3540037" cy="1633500"/>
          </a:xfrm>
        </p:grpSpPr>
        <p:sp>
          <p:nvSpPr>
            <p:cNvPr id="162" name="Google Shape;162;p6"/>
            <p:cNvSpPr txBox="1"/>
            <p:nvPr/>
          </p:nvSpPr>
          <p:spPr>
            <a:xfrm>
              <a:off x="-18435" y="76351"/>
              <a:ext cx="3496500" cy="16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ctr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8"/>
                <a:buFont typeface="Arial"/>
                <a:buNone/>
              </a:pPr>
              <a:r>
                <a:rPr lang="fr-FR" sz="738" b="1" i="0" u="sng" strike="noStrike" cap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BUT</a:t>
              </a:r>
              <a:endParaRPr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02543" marR="0" lvl="0" indent="-102543" algn="l" rtl="0">
                <a:lnSpc>
                  <a:spcPct val="80000"/>
                </a:lnSpc>
                <a:spcBef>
                  <a:spcPts val="369"/>
                </a:spcBef>
                <a:spcAft>
                  <a:spcPts val="0"/>
                </a:spcAft>
                <a:buClr>
                  <a:srgbClr val="CC0000"/>
                </a:buClr>
                <a:buSzPts val="1070"/>
                <a:buFont typeface="Arial"/>
                <a:buChar char="-"/>
              </a:pPr>
              <a:r>
                <a:rPr lang="fr-FR" sz="738" b="1" i="0" u="none" strike="noStrike" cap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Information communication</a:t>
              </a:r>
              <a:endParaRPr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02543" marR="0" lvl="0" indent="-102543" algn="l" rtl="0">
                <a:lnSpc>
                  <a:spcPct val="80000"/>
                </a:lnSpc>
                <a:spcBef>
                  <a:spcPts val="369"/>
                </a:spcBef>
                <a:spcAft>
                  <a:spcPts val="0"/>
                </a:spcAft>
                <a:buClr>
                  <a:srgbClr val="CC0000"/>
                </a:buClr>
                <a:buSzPts val="1070"/>
                <a:buFont typeface="Arial"/>
                <a:buChar char="-"/>
              </a:pPr>
              <a:r>
                <a:rPr lang="fr-FR" sz="738" b="1" i="0" u="none" strike="noStrike" cap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Carrières sociales</a:t>
              </a:r>
              <a:endParaRPr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02543" marR="0" lvl="0" indent="-102543" algn="l" rtl="0">
                <a:lnSpc>
                  <a:spcPct val="80000"/>
                </a:lnSpc>
                <a:spcBef>
                  <a:spcPts val="369"/>
                </a:spcBef>
                <a:spcAft>
                  <a:spcPts val="0"/>
                </a:spcAft>
                <a:buClr>
                  <a:srgbClr val="CC0000"/>
                </a:buClr>
                <a:buSzPts val="1070"/>
                <a:buFont typeface="Arial"/>
                <a:buChar char="-"/>
              </a:pPr>
              <a:r>
                <a:rPr lang="fr-FR" sz="738" b="1" i="0" u="none" strike="noStrike" cap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Carrières juridiques</a:t>
              </a:r>
              <a:endParaRPr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02543" marR="0" lvl="0" indent="-102543" algn="l" rtl="0">
                <a:lnSpc>
                  <a:spcPct val="80000"/>
                </a:lnSpc>
                <a:spcBef>
                  <a:spcPts val="369"/>
                </a:spcBef>
                <a:spcAft>
                  <a:spcPts val="0"/>
                </a:spcAft>
                <a:buClr>
                  <a:srgbClr val="CC0000"/>
                </a:buClr>
                <a:buSzPts val="1070"/>
                <a:buFont typeface="Arial"/>
                <a:buChar char="-"/>
              </a:pPr>
              <a:r>
                <a:rPr lang="fr-FR" sz="738" b="1" i="0" u="none" strike="noStrike" cap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GLT</a:t>
              </a:r>
              <a:endParaRPr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 txBox="1"/>
            <p:nvPr/>
          </p:nvSpPr>
          <p:spPr>
            <a:xfrm>
              <a:off x="2604781" y="345943"/>
              <a:ext cx="916821" cy="81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ctr" anchorCtr="0">
              <a:spAutoFit/>
            </a:bodyPr>
            <a:lstStyle/>
            <a:p>
              <a:pPr marL="102543" marR="0" lvl="0" indent="-102543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70"/>
                <a:buFont typeface="Arial"/>
                <a:buChar char="-"/>
              </a:pPr>
              <a:r>
                <a:rPr lang="fr-FR" sz="738" b="1" i="0" u="none" strike="noStrike" cap="none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GACO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02543" marR="0" lvl="0" indent="-102543" algn="l" rtl="0">
                <a:lnSpc>
                  <a:spcPct val="80000"/>
                </a:lnSpc>
                <a:spcBef>
                  <a:spcPts val="369"/>
                </a:spcBef>
                <a:spcAft>
                  <a:spcPts val="0"/>
                </a:spcAft>
                <a:buClr>
                  <a:srgbClr val="000000"/>
                </a:buClr>
                <a:buSzPts val="1070"/>
                <a:buFont typeface="Arial"/>
                <a:buChar char="-"/>
              </a:pPr>
              <a:r>
                <a:rPr lang="fr-FR" sz="738" b="1" i="0" u="none" strike="noStrike" cap="none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GEA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02543" marR="0" lvl="0" indent="-102543" algn="l" rtl="0">
                <a:lnSpc>
                  <a:spcPct val="80000"/>
                </a:lnSpc>
                <a:spcBef>
                  <a:spcPts val="369"/>
                </a:spcBef>
                <a:spcAft>
                  <a:spcPts val="0"/>
                </a:spcAft>
                <a:buClr>
                  <a:srgbClr val="000000"/>
                </a:buClr>
                <a:buSzPts val="1070"/>
                <a:buFont typeface="Arial"/>
                <a:buChar char="-"/>
              </a:pPr>
              <a:r>
                <a:rPr lang="fr-FR" sz="738" b="1" i="0" u="none" strike="noStrike" cap="none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TC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" name="Google Shape;164;p6"/>
          <p:cNvSpPr txBox="1"/>
          <p:nvPr/>
        </p:nvSpPr>
        <p:spPr>
          <a:xfrm>
            <a:off x="1845743" y="1747264"/>
            <a:ext cx="932547" cy="274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6"/>
              <a:buFont typeface="Arial"/>
              <a:buNone/>
            </a:pPr>
            <a:r>
              <a:rPr lang="fr-FR" sz="896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avec Maths</a:t>
            </a:r>
            <a:endParaRPr sz="896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6"/>
              <a:buFont typeface="Arial"/>
              <a:buNone/>
            </a:pPr>
            <a:r>
              <a:rPr lang="fr-FR" sz="896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complémentaires</a:t>
            </a:r>
            <a:endParaRPr sz="896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5" name="Google Shape;165;p6"/>
          <p:cNvGrpSpPr/>
          <p:nvPr/>
        </p:nvGrpSpPr>
        <p:grpSpPr>
          <a:xfrm>
            <a:off x="653086" y="871576"/>
            <a:ext cx="1205376" cy="1040838"/>
            <a:chOff x="59740" y="-506756"/>
            <a:chExt cx="2285938" cy="1973900"/>
          </a:xfrm>
        </p:grpSpPr>
        <p:sp>
          <p:nvSpPr>
            <p:cNvPr id="166" name="Google Shape;166;p6"/>
            <p:cNvSpPr txBox="1"/>
            <p:nvPr/>
          </p:nvSpPr>
          <p:spPr>
            <a:xfrm>
              <a:off x="184478" y="139944"/>
              <a:ext cx="2161200" cy="132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-46863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738"/>
                <a:buFont typeface="Arial"/>
                <a:buChar char="-"/>
              </a:pPr>
              <a:r>
                <a:rPr lang="fr-FR" sz="738" b="1" i="0" u="none" strike="noStrike" cap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GCCD</a:t>
              </a:r>
              <a:endParaRPr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-46863" algn="l" rtl="0">
                <a:lnSpc>
                  <a:spcPct val="80000"/>
                </a:lnSpc>
                <a:spcBef>
                  <a:spcPts val="369"/>
                </a:spcBef>
                <a:spcAft>
                  <a:spcPts val="0"/>
                </a:spcAft>
                <a:buClr>
                  <a:srgbClr val="CC0000"/>
                </a:buClr>
                <a:buSzPts val="738"/>
                <a:buFont typeface="Arial"/>
                <a:buChar char="-"/>
              </a:pPr>
              <a:r>
                <a:rPr lang="fr-FR" sz="738" b="1" i="0" u="none" strike="noStrike" cap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 GEII</a:t>
              </a:r>
              <a:endParaRPr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-46863" algn="l" rtl="0">
                <a:lnSpc>
                  <a:spcPct val="80000"/>
                </a:lnSpc>
                <a:spcBef>
                  <a:spcPts val="369"/>
                </a:spcBef>
                <a:spcAft>
                  <a:spcPts val="0"/>
                </a:spcAft>
                <a:buClr>
                  <a:srgbClr val="CC0000"/>
                </a:buClr>
                <a:buSzPts val="738"/>
                <a:buFont typeface="Arial"/>
                <a:buChar char="-"/>
              </a:pPr>
              <a:r>
                <a:rPr lang="fr-FR" sz="738" b="1" i="0" u="none" strike="noStrike" cap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 GEM</a:t>
              </a:r>
              <a:endParaRPr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-46863" algn="l" rtl="0">
                <a:lnSpc>
                  <a:spcPct val="80000"/>
                </a:lnSpc>
                <a:spcBef>
                  <a:spcPts val="369"/>
                </a:spcBef>
                <a:spcAft>
                  <a:spcPts val="0"/>
                </a:spcAft>
                <a:buClr>
                  <a:srgbClr val="CC0000"/>
                </a:buClr>
                <a:buSzPts val="738"/>
                <a:buFont typeface="Arial"/>
                <a:buChar char="-"/>
              </a:pPr>
              <a:r>
                <a:rPr lang="fr-FR" sz="738" b="1" i="0" u="none" strike="noStrike" cap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 PEC</a:t>
              </a:r>
              <a:endParaRPr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-46863" algn="l" rtl="0">
                <a:lnSpc>
                  <a:spcPct val="80000"/>
                </a:lnSpc>
                <a:spcBef>
                  <a:spcPts val="369"/>
                </a:spcBef>
                <a:spcAft>
                  <a:spcPts val="0"/>
                </a:spcAft>
                <a:buClr>
                  <a:srgbClr val="CC0000"/>
                </a:buClr>
                <a:buSzPts val="738"/>
                <a:buFont typeface="Arial"/>
                <a:buChar char="-"/>
              </a:pPr>
              <a:r>
                <a:rPr lang="fr-FR" sz="738" b="1" i="0" u="none" strike="noStrike" cap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 QLIO</a:t>
              </a:r>
              <a:endParaRPr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-46863" algn="l" rtl="0">
                <a:lnSpc>
                  <a:spcPct val="80000"/>
                </a:lnSpc>
                <a:spcBef>
                  <a:spcPts val="369"/>
                </a:spcBef>
                <a:spcAft>
                  <a:spcPts val="0"/>
                </a:spcAft>
                <a:buClr>
                  <a:srgbClr val="CC0000"/>
                </a:buClr>
                <a:buSzPts val="738"/>
                <a:buFont typeface="Arial"/>
                <a:buChar char="-"/>
              </a:pPr>
              <a:r>
                <a:rPr lang="fr-FR" sz="738" b="1" i="0" u="none" strike="noStrike" cap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 RT</a:t>
              </a:r>
              <a:endParaRPr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-46863" algn="l" rtl="0">
                <a:lnSpc>
                  <a:spcPct val="80000"/>
                </a:lnSpc>
                <a:spcBef>
                  <a:spcPts val="369"/>
                </a:spcBef>
                <a:spcAft>
                  <a:spcPts val="0"/>
                </a:spcAft>
                <a:buClr>
                  <a:srgbClr val="CC0000"/>
                </a:buClr>
                <a:buSzPts val="738"/>
                <a:buFont typeface="Arial"/>
                <a:buChar char="-"/>
              </a:pPr>
              <a:r>
                <a:rPr lang="fr-FR" sz="738" b="1" i="0" u="none" strike="noStrike" cap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 SGM</a:t>
              </a:r>
              <a:endParaRPr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0" algn="l" rtl="0">
                <a:lnSpc>
                  <a:spcPct val="80000"/>
                </a:lnSpc>
                <a:spcBef>
                  <a:spcPts val="369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 txBox="1"/>
            <p:nvPr/>
          </p:nvSpPr>
          <p:spPr>
            <a:xfrm>
              <a:off x="59740" y="-506756"/>
              <a:ext cx="473400" cy="27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ctr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8"/>
                <a:buFont typeface="Arial"/>
                <a:buNone/>
              </a:pPr>
              <a:r>
                <a:rPr lang="fr-FR" sz="738" b="1" i="0" u="sng" strike="noStrike" cap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BUT</a:t>
              </a:r>
              <a:endParaRPr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6"/>
          <p:cNvGrpSpPr/>
          <p:nvPr/>
        </p:nvGrpSpPr>
        <p:grpSpPr>
          <a:xfrm>
            <a:off x="1350854" y="146152"/>
            <a:ext cx="1390944" cy="949292"/>
            <a:chOff x="482257" y="-424236"/>
            <a:chExt cx="2637638" cy="1800136"/>
          </a:xfrm>
        </p:grpSpPr>
        <p:sp>
          <p:nvSpPr>
            <p:cNvPr id="169" name="Google Shape;169;p6"/>
            <p:cNvSpPr txBox="1"/>
            <p:nvPr/>
          </p:nvSpPr>
          <p:spPr>
            <a:xfrm>
              <a:off x="598995" y="253000"/>
              <a:ext cx="2520900" cy="112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-46863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8"/>
                <a:buFont typeface="Arial"/>
                <a:buChar char="-"/>
              </a:pPr>
              <a:r>
                <a:rPr lang="fr-FR" sz="738" b="1" i="0" u="none" strike="noStrike" cap="none">
                  <a:solidFill>
                    <a:srgbClr val="44969F"/>
                  </a:solidFill>
                  <a:latin typeface="Arial"/>
                  <a:ea typeface="Arial"/>
                  <a:cs typeface="Arial"/>
                  <a:sym typeface="Arial"/>
                </a:rPr>
                <a:t> MIASH</a:t>
              </a:r>
              <a:endParaRPr sz="1400" b="1" i="0" u="none" strike="noStrike" cap="none">
                <a:solidFill>
                  <a:srgbClr val="44969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-46863" algn="l" rtl="0">
                <a:lnSpc>
                  <a:spcPct val="80000"/>
                </a:lnSpc>
                <a:spcBef>
                  <a:spcPts val="369"/>
                </a:spcBef>
                <a:spcAft>
                  <a:spcPts val="0"/>
                </a:spcAft>
                <a:buClr>
                  <a:srgbClr val="000000"/>
                </a:buClr>
                <a:buSzPts val="738"/>
                <a:buFont typeface="Arial"/>
                <a:buChar char="-"/>
              </a:pPr>
              <a:r>
                <a:rPr lang="fr-FR" sz="738" b="1" i="0" u="none" strike="noStrike" cap="none">
                  <a:solidFill>
                    <a:srgbClr val="44969F"/>
                  </a:solidFill>
                  <a:latin typeface="Arial"/>
                  <a:ea typeface="Arial"/>
                  <a:cs typeface="Arial"/>
                  <a:sym typeface="Arial"/>
                </a:rPr>
                <a:t> STAPS</a:t>
              </a:r>
              <a:endParaRPr sz="1400" b="1" i="0" u="none" strike="noStrike" cap="none">
                <a:solidFill>
                  <a:srgbClr val="44969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-46863" algn="l" rtl="0">
                <a:lnSpc>
                  <a:spcPct val="80000"/>
                </a:lnSpc>
                <a:spcBef>
                  <a:spcPts val="369"/>
                </a:spcBef>
                <a:spcAft>
                  <a:spcPts val="0"/>
                </a:spcAft>
                <a:buClr>
                  <a:srgbClr val="000000"/>
                </a:buClr>
                <a:buSzPts val="738"/>
                <a:buFont typeface="Arial"/>
                <a:buChar char="-"/>
              </a:pPr>
              <a:r>
                <a:rPr lang="fr-FR" sz="738" b="1" i="0" u="none" strike="noStrike" cap="none">
                  <a:solidFill>
                    <a:srgbClr val="44969F"/>
                  </a:solidFill>
                  <a:latin typeface="Arial"/>
                  <a:ea typeface="Arial"/>
                  <a:cs typeface="Arial"/>
                  <a:sym typeface="Arial"/>
                </a:rPr>
                <a:t>Psychologie</a:t>
              </a:r>
              <a:endParaRPr sz="1400" b="1" i="0" u="none" strike="noStrike" cap="none">
                <a:solidFill>
                  <a:srgbClr val="44969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-46863" algn="l" rtl="0">
                <a:lnSpc>
                  <a:spcPct val="80000"/>
                </a:lnSpc>
                <a:spcBef>
                  <a:spcPts val="369"/>
                </a:spcBef>
                <a:spcAft>
                  <a:spcPts val="0"/>
                </a:spcAft>
                <a:buClr>
                  <a:srgbClr val="000000"/>
                </a:buClr>
                <a:buSzPts val="738"/>
                <a:buFont typeface="Arial"/>
                <a:buChar char="-"/>
              </a:pPr>
              <a:r>
                <a:rPr lang="fr-FR" sz="738" b="1" i="0" u="none" strike="noStrike" cap="none">
                  <a:solidFill>
                    <a:srgbClr val="44969F"/>
                  </a:solidFill>
                  <a:latin typeface="Arial"/>
                  <a:ea typeface="Arial"/>
                  <a:cs typeface="Arial"/>
                  <a:sym typeface="Arial"/>
                </a:rPr>
                <a:t> LAS</a:t>
              </a:r>
              <a:endParaRPr sz="1400" b="1" i="0" u="none" strike="noStrike" cap="none">
                <a:solidFill>
                  <a:srgbClr val="44969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-46863" algn="l" rtl="0">
                <a:lnSpc>
                  <a:spcPct val="80000"/>
                </a:lnSpc>
                <a:spcBef>
                  <a:spcPts val="369"/>
                </a:spcBef>
                <a:spcAft>
                  <a:spcPts val="0"/>
                </a:spcAft>
                <a:buClr>
                  <a:srgbClr val="000000"/>
                </a:buClr>
                <a:buSzPts val="738"/>
                <a:buFont typeface="Arial"/>
                <a:buChar char="-"/>
              </a:pPr>
              <a:r>
                <a:rPr lang="fr-FR" sz="738" b="1" i="0" u="none" strike="noStrike" cap="none">
                  <a:solidFill>
                    <a:srgbClr val="44969F"/>
                  </a:solidFill>
                  <a:latin typeface="Arial"/>
                  <a:ea typeface="Arial"/>
                  <a:cs typeface="Arial"/>
                  <a:sym typeface="Arial"/>
                </a:rPr>
                <a:t> PASS</a:t>
              </a:r>
              <a:endParaRPr sz="1400" b="1" i="0" u="none" strike="noStrike" cap="none">
                <a:solidFill>
                  <a:srgbClr val="44969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-46863" algn="l" rtl="0">
                <a:lnSpc>
                  <a:spcPct val="80000"/>
                </a:lnSpc>
                <a:spcBef>
                  <a:spcPts val="369"/>
                </a:spcBef>
                <a:spcAft>
                  <a:spcPts val="0"/>
                </a:spcAft>
                <a:buClr>
                  <a:srgbClr val="000000"/>
                </a:buClr>
                <a:buSzPts val="738"/>
                <a:buFont typeface="Arial"/>
                <a:buChar char="-"/>
              </a:pPr>
              <a:r>
                <a:rPr lang="fr-FR" sz="738" b="1" i="0" u="none" strike="noStrike" cap="none">
                  <a:solidFill>
                    <a:srgbClr val="44969F"/>
                  </a:solidFill>
                  <a:latin typeface="Arial"/>
                  <a:ea typeface="Arial"/>
                  <a:cs typeface="Arial"/>
                  <a:sym typeface="Arial"/>
                </a:rPr>
                <a:t> TQM</a:t>
              </a:r>
              <a:endParaRPr sz="1400" b="1" i="0" u="none" strike="noStrike" cap="none">
                <a:solidFill>
                  <a:srgbClr val="44969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-46863" algn="l" rtl="0">
                <a:lnSpc>
                  <a:spcPct val="80000"/>
                </a:lnSpc>
                <a:spcBef>
                  <a:spcPts val="369"/>
                </a:spcBef>
                <a:spcAft>
                  <a:spcPts val="0"/>
                </a:spcAft>
                <a:buClr>
                  <a:srgbClr val="000000"/>
                </a:buClr>
                <a:buSzPts val="738"/>
                <a:buFont typeface="Arial"/>
                <a:buChar char="-"/>
              </a:pPr>
              <a:r>
                <a:rPr lang="fr-FR" sz="738" b="1" i="0" u="none" strike="noStrike" cap="none">
                  <a:solidFill>
                    <a:srgbClr val="44969F"/>
                  </a:solidFill>
                  <a:latin typeface="Arial"/>
                  <a:ea typeface="Arial"/>
                  <a:cs typeface="Arial"/>
                  <a:sym typeface="Arial"/>
                </a:rPr>
                <a:t> MSH</a:t>
              </a:r>
              <a:endParaRPr sz="1400" b="1" i="0" u="none" strike="noStrike" cap="none">
                <a:solidFill>
                  <a:srgbClr val="44969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 txBox="1"/>
            <p:nvPr/>
          </p:nvSpPr>
          <p:spPr>
            <a:xfrm>
              <a:off x="482257" y="-424236"/>
              <a:ext cx="999300" cy="27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ctr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8"/>
                <a:buFont typeface="Arial"/>
                <a:buNone/>
              </a:pPr>
              <a:r>
                <a:rPr lang="fr-FR" sz="738" b="1" i="0" u="sng" strike="noStrike" cap="none">
                  <a:solidFill>
                    <a:srgbClr val="44969F"/>
                  </a:solidFill>
                  <a:latin typeface="Arial"/>
                  <a:ea typeface="Arial"/>
                  <a:cs typeface="Arial"/>
                  <a:sym typeface="Arial"/>
                </a:rPr>
                <a:t>LICENCES</a:t>
              </a:r>
              <a:endParaRPr sz="1400" b="1" i="0" u="none" strike="noStrike" cap="none">
                <a:solidFill>
                  <a:srgbClr val="44969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71" name="Google Shape;171;p6"/>
          <p:cNvCxnSpPr>
            <a:stCxn id="104" idx="4"/>
            <a:endCxn id="102" idx="0"/>
          </p:cNvCxnSpPr>
          <p:nvPr/>
        </p:nvCxnSpPr>
        <p:spPr>
          <a:xfrm rot="5400000">
            <a:off x="3236541" y="1945209"/>
            <a:ext cx="366600" cy="15300"/>
          </a:xfrm>
          <a:prstGeom prst="curvedConnector3">
            <a:avLst>
              <a:gd name="adj1" fmla="val 49980"/>
            </a:avLst>
          </a:prstGeom>
          <a:noFill/>
          <a:ln w="2857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2" name="Google Shape;172;p6"/>
          <p:cNvCxnSpPr/>
          <p:nvPr/>
        </p:nvCxnSpPr>
        <p:spPr>
          <a:xfrm>
            <a:off x="2616410" y="2171947"/>
            <a:ext cx="420000" cy="173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3" name="Google Shape;173;p6"/>
          <p:cNvCxnSpPr>
            <a:stCxn id="157" idx="1"/>
          </p:cNvCxnSpPr>
          <p:nvPr/>
        </p:nvCxnSpPr>
        <p:spPr>
          <a:xfrm flipH="1">
            <a:off x="3821747" y="1954857"/>
            <a:ext cx="278400" cy="36960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4" name="Google Shape;174;p6"/>
          <p:cNvCxnSpPr/>
          <p:nvPr/>
        </p:nvCxnSpPr>
        <p:spPr>
          <a:xfrm flipH="1">
            <a:off x="3800700" y="2146400"/>
            <a:ext cx="418800" cy="198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5" name="Google Shape;175;p6"/>
          <p:cNvCxnSpPr>
            <a:stCxn id="106" idx="7"/>
          </p:cNvCxnSpPr>
          <p:nvPr/>
        </p:nvCxnSpPr>
        <p:spPr>
          <a:xfrm rot="-5400000">
            <a:off x="2797264" y="2650899"/>
            <a:ext cx="83700" cy="436200"/>
          </a:xfrm>
          <a:prstGeom prst="curvedConnector2">
            <a:avLst/>
          </a:prstGeom>
          <a:noFill/>
          <a:ln w="2857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6" name="Google Shape;176;p6"/>
          <p:cNvCxnSpPr>
            <a:stCxn id="102" idx="4"/>
            <a:endCxn id="105" idx="0"/>
          </p:cNvCxnSpPr>
          <p:nvPr/>
        </p:nvCxnSpPr>
        <p:spPr>
          <a:xfrm rot="-5400000" flipH="1">
            <a:off x="3248747" y="3193836"/>
            <a:ext cx="346200" cy="19200"/>
          </a:xfrm>
          <a:prstGeom prst="curvedConnector3">
            <a:avLst>
              <a:gd name="adj1" fmla="val 49997"/>
            </a:avLst>
          </a:prstGeom>
          <a:noFill/>
          <a:ln w="2857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7" name="Google Shape;177;p6"/>
          <p:cNvCxnSpPr/>
          <p:nvPr/>
        </p:nvCxnSpPr>
        <p:spPr>
          <a:xfrm>
            <a:off x="3811175" y="2806025"/>
            <a:ext cx="387600" cy="1467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"/>
          <p:cNvSpPr txBox="1"/>
          <p:nvPr/>
        </p:nvSpPr>
        <p:spPr>
          <a:xfrm>
            <a:off x="1621550" y="153964"/>
            <a:ext cx="4940400" cy="601505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SPECIALITE SES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en 1</a:t>
            </a:r>
            <a:r>
              <a:rPr lang="fr-FR" sz="1800" b="1" i="0" u="none" strike="noStrike" cap="none" baseline="30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ère</a:t>
            </a:r>
            <a:r>
              <a:rPr lang="fr-FR" sz="1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et Terminale</a:t>
            </a:r>
            <a:endParaRPr sz="1400" b="0" i="0" u="none" strike="noStrike" cap="non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4" name="Google Shape;184;p12"/>
          <p:cNvSpPr txBox="1"/>
          <p:nvPr/>
        </p:nvSpPr>
        <p:spPr>
          <a:xfrm>
            <a:off x="504324" y="1649150"/>
            <a:ext cx="6057625" cy="41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FR" sz="1000" b="1" i="0" u="none" strike="noStrike" cap="none">
                <a:solidFill>
                  <a:srgbClr val="0B5394"/>
                </a:solidFill>
                <a:latin typeface="Cambria"/>
                <a:ea typeface="Cambria"/>
                <a:cs typeface="Cambria"/>
                <a:sym typeface="Cambria"/>
              </a:rPr>
              <a:t>Quelques points importants à retenir pour le choix de la spécialité SES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85" name="Google Shape;18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100" y="104700"/>
            <a:ext cx="833150" cy="75623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2"/>
          <p:cNvSpPr txBox="1"/>
          <p:nvPr/>
        </p:nvSpPr>
        <p:spPr>
          <a:xfrm>
            <a:off x="1202144" y="2158494"/>
            <a:ext cx="4644676" cy="41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✔"/>
            </a:pPr>
            <a:r>
              <a:rPr lang="fr-FR" sz="1000" b="1" i="0" u="none" strike="noStrike" cap="none">
                <a:solidFill>
                  <a:srgbClr val="009900"/>
                </a:solidFill>
                <a:latin typeface="Cambria"/>
                <a:ea typeface="Cambria"/>
                <a:cs typeface="Cambria"/>
                <a:sym typeface="Cambria"/>
              </a:rPr>
              <a:t>Avoir un intérêt pour les questions économiques, sociales et politiques.</a:t>
            </a:r>
            <a:endParaRPr sz="1400" b="0" i="0" u="none" strike="noStrike" cap="none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7" name="Google Shape;187;p12"/>
          <p:cNvSpPr txBox="1"/>
          <p:nvPr/>
        </p:nvSpPr>
        <p:spPr>
          <a:xfrm>
            <a:off x="1210798" y="2571750"/>
            <a:ext cx="4644676" cy="41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✔"/>
            </a:pPr>
            <a:r>
              <a:rPr lang="fr-FR" sz="1000" b="1" i="0" u="none" strike="noStrike" cap="none">
                <a:solidFill>
                  <a:srgbClr val="009900"/>
                </a:solidFill>
                <a:latin typeface="Cambria"/>
                <a:ea typeface="Cambria"/>
                <a:cs typeface="Cambria"/>
                <a:sym typeface="Cambria"/>
              </a:rPr>
              <a:t>Aimer débattre, partager son point de vue à l’oral.</a:t>
            </a:r>
            <a:endParaRPr sz="1400" b="0" i="0" u="none" strike="noStrike" cap="none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099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8" name="Google Shape;188;p12"/>
          <p:cNvSpPr txBox="1"/>
          <p:nvPr/>
        </p:nvSpPr>
        <p:spPr>
          <a:xfrm>
            <a:off x="1210798" y="3081094"/>
            <a:ext cx="4644676" cy="41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82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9" name="Google Shape;189;p12"/>
          <p:cNvSpPr txBox="1"/>
          <p:nvPr/>
        </p:nvSpPr>
        <p:spPr>
          <a:xfrm>
            <a:off x="1210798" y="2985006"/>
            <a:ext cx="4644676" cy="41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✔"/>
            </a:pPr>
            <a:r>
              <a:rPr lang="fr-FR" sz="1000" b="1" i="0" u="none" strike="noStrike" cap="none">
                <a:solidFill>
                  <a:srgbClr val="009900"/>
                </a:solidFill>
                <a:latin typeface="Cambria"/>
                <a:ea typeface="Cambria"/>
                <a:cs typeface="Cambria"/>
                <a:sym typeface="Cambria"/>
              </a:rPr>
              <a:t>Ne pas craindre la rédaction, l’argumentation à l’écrit.</a:t>
            </a:r>
            <a:endParaRPr sz="1400" b="0" i="0" u="none" strike="noStrike" cap="none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099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099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0" name="Google Shape;190;p12"/>
          <p:cNvSpPr txBox="1"/>
          <p:nvPr/>
        </p:nvSpPr>
        <p:spPr>
          <a:xfrm>
            <a:off x="1229456" y="3398262"/>
            <a:ext cx="5051203" cy="41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✔"/>
            </a:pPr>
            <a:r>
              <a:rPr lang="fr-FR" sz="1000" b="1" i="0" u="none" strike="noStrike" cap="none">
                <a:solidFill>
                  <a:srgbClr val="009900"/>
                </a:solidFill>
                <a:latin typeface="Cambria"/>
                <a:ea typeface="Cambria"/>
                <a:cs typeface="Cambria"/>
                <a:sym typeface="Cambria"/>
              </a:rPr>
              <a:t>L’orientation possible est très large mais plutôt dans le domaine économique et des sciences sociales.</a:t>
            </a:r>
            <a:endParaRPr sz="1400" b="0" i="0" u="none" strike="noStrike" cap="none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099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</a:pPr>
            <a:endParaRPr sz="1000" b="1" i="0" u="sng" strike="noStrike" cap="none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-point-16-9-template">
  <a:themeElements>
    <a:clrScheme name="FIS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BBE0E3"/>
      </a:accent1>
      <a:accent2>
        <a:srgbClr val="003E7E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3E7E"/>
      </a:accent6>
      <a:hlink>
        <a:srgbClr val="BFBFBF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754</Words>
  <Application>Microsoft Office PowerPoint</Application>
  <PresentationFormat>Personnalisé</PresentationFormat>
  <Paragraphs>314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Cambria</vt:lpstr>
      <vt:lpstr>Calibri</vt:lpstr>
      <vt:lpstr>Noto Sans Symbols</vt:lpstr>
      <vt:lpstr>Comfortaa</vt:lpstr>
      <vt:lpstr>Arial</vt:lpstr>
      <vt:lpstr>Courier New</vt:lpstr>
      <vt:lpstr>Power-point-16-9-template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</dc:creator>
  <cp:lastModifiedBy>prof</cp:lastModifiedBy>
  <cp:revision>1</cp:revision>
  <dcterms:modified xsi:type="dcterms:W3CDTF">2024-02-07T08:24:57Z</dcterms:modified>
</cp:coreProperties>
</file>